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260" r:id="rId3"/>
    <p:sldId id="261" r:id="rId4"/>
    <p:sldId id="257" r:id="rId5"/>
    <p:sldId id="258" r:id="rId6"/>
    <p:sldId id="264" r:id="rId7"/>
    <p:sldId id="262" r:id="rId8"/>
    <p:sldId id="265" r:id="rId9"/>
    <p:sldId id="266" r:id="rId10"/>
    <p:sldId id="268" r:id="rId11"/>
    <p:sldId id="269" r:id="rId12"/>
    <p:sldId id="270" r:id="rId13"/>
    <p:sldId id="271" r:id="rId14"/>
    <p:sldId id="2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an emami" initials="se" lastIdx="1" clrIdx="0">
    <p:extLst>
      <p:ext uri="{19B8F6BF-5375-455C-9EA6-DF929625EA0E}">
        <p15:presenceInfo xmlns:p15="http://schemas.microsoft.com/office/powerpoint/2012/main" userId="ac501852af3344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95934"/>
  </p:normalViewPr>
  <p:slideViewPr>
    <p:cSldViewPr snapToGrid="0" snapToObjects="1">
      <p:cViewPr varScale="1">
        <p:scale>
          <a:sx n="65" d="100"/>
          <a:sy n="65" d="100"/>
        </p:scale>
        <p:origin x="224" y="128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7T21:40:06.097"/>
    </inkml:context>
    <inkml:brush xml:id="br0">
      <inkml:brushProperty name="width" value="0.05" units="cm"/>
      <inkml:brushProperty name="height" value="0.05" units="cm"/>
      <inkml:brushProperty name="color" value="#E71224"/>
    </inkml:brush>
  </inkml:definitions>
  <inkml:trace contextRef="#ctx0" brushRef="#br0">1 119 24575,'42'-13'0,"-10"2"0,-20 6 0,-5 1 0,2-1 0,4 3 0,-3 0 0,0 0 0,-3 1 0,-3-1 0,3 2 0,0 0 0,2 0 0,-2 0 0,-1 0 0,-1 0 0,-1 0 0,0 2 0,1 0 0,-1 1 0,1 1 0,-1-4 0,1 2 0,-1 0 0,3-1 0,0 3 0,2-4 0,-2 2 0,-1-2 0,-1 0 0,-1 0 0,1 0 0,1 0 0,-1 2 0,3-1 0,-1 1 0,2-2 0,11 0 0,-5 0 0,15 0 0,-4 3 0,-1-2 0,-7 3 0,-8-4 0,-5 0 0,-1 0 0,1 0 0,-1 0 0,3 0 0,3 0 0,4 0 0,9 0 0,-4 0 0,1 0 0,-7-2 0,-6 1 0,-1-1 0,-1 0 0,-1 2 0,1-2 0,-1 2 0,1 0 0,1-2 0,1 1 0,2-1 0,-2 2 0,0 0 0,-3 0 0,1 0 0,-1 2 0,3-1 0,10 4 0,4 0 0,11 6 0,14 4 0,2 3 0,7-2 0,-8-3 0,-15-8 0,-14 1 0,-8-6 0,-5 2 0,-1-2 0,1-2 0,-1 2 0,0-2 0,1 2 0,-1-2 0,1 1 0,1-3 0,1 4 0,2-4 0,0 1 0,4-4 0,-3 1 0,2-1 0,-3 2 0,4 0 0,-3 0 0,1 2 0,-3-1 0,-1 4 0,0-2 0,2 0 0,-2 1 0,2-3 0,0 4 0,0-4 0,3 1 0,-2-2 0,19 2 0,-12-2 0,10 5 0,-11-5 0,-6 4 0,1-2 0,-5 1 0,1 2 0,0-4 0,2 3 0,3-1 0,-2 4 0,3-1 0,-4 3 0,0-2 0,3 3 0,2 0 0,16 3 0,-9-2 0,9 1 0,-6 0 0,1 0 0,-3-3 0,-3 0 0,-12-4 0,0 0 0,-3 0 0,1 0 0,1 0 0,-1 0 0,4-2 0,-4 1 0,7-1 0,6 6 0,1-1 0,4 4 0,-9-2 0,-1-2 0,-4-1 0,-3-2 0,3 0 0,-4-2 0,1 1 0,1-5 0,-2 5 0,-1-5 0,2 4 0,-3-1 0,2-1 0,1 4 0,-3-4 0,5-1 0,3-3 0,-1 1 0,2-3 0,1 4 0,1-1 0,3-1 0,0 2 0,-4-2 0,4 2 0,-4 3 0,4-2 0,-3 5 0,-2-3 0,-3 3 0,0 0 0,0 0 0,-2 0 0,2 0 0,-4 2 0,3-1 0,-1 1 0,2-2 0,-2 0 0,2 2 0,1-2 0,0 4 0,7-1 0,-4 0 0,4-1 0,0 1 0,-3-1 0,9 5 0,-8-2 0,9-1 0,-7-1 0,-4-3 0,0 0 0,-6-2 0,0 2 0,-3-5 0,2 3 0,-1-3 0,2 3 0,-3-2 0,3 1 0,-2 1 0,1-2 0,1 3 0,-2-3 0,3 2 0,-1-3 0,2-1 0,4 0 0,0-4 0,5 4 0,-5-2 0,0 5 0,-1-2 0,-2 5 0,1-3 0,-5 3 0,-1-2 0,-1 2 0,3-4 0,0 3 0,0-1 0,5 2 0,-6 0 0,6 2 0,-5-1 0,0 3 0,-1-4 0,1 4 0,0 1 0,5 0 0,8 7 0,12 0 0,2 1 0,5 3 0,6-6 0,-17 1 0,16-2 0,-19-6 0,1 1 0,-2-4 0,-7 0 0,-4-2 0,10 1 0,-11-3 0,10 1 0,-12-2 0,3 0 0,0 0 0,7-1 0,-1 0 0,11-2 0,-11 2 0,4-1 0,1 1 0,-5 0 0,1-3 0,-7 4 0,-4 0 0,-2 1 0,1 2 0,-1-1 0,2-1 0,0 4 0,4-2 0,0 2 0,1 2 0,2 1 0,-2-1 0,3 3 0,0-2 0,-6 1 0,0 0 0,-1-1 0,-4 4 0,9-1 0,-9 0 0,6-1 0,-5 2 0,2-2 0,0 1 0,0 1 0,0-4 0,0 3 0,0-6 0,10 2 0,3-2 0,10-3 0,7-2 0,1-4 0,-6 4 0,3-7 0,-22 8 0,8-3 0,-15 3 0,2 1 0,-4 1 0,-1-2 0,4-1 0,-2 2 0,0-3 0,1 4 0,-3-3 0,1 3 0,-3-3 0,1 5 0,-2-2 0,3 2 0,1 2 0,-1 0 0,7 3 0,7 5 0,-1-3 0,6 6 0,-7-4 0,0 2 0,1 1 0,-5-2 0,0-2 0,-1-1 0,2-2 0,16 3 0,-3-5 0,18 5 0,2 3 0,-5-5 0,10 3 0,-25-9 0,3 0 0,-18-2 0,-2 2 0,-4-4 0,1 1 0,6-2 0,1 0 0,3 2 0,13-4 0,4 2 0,6-1 0,-8 0 0,-8 2 0,-11 1 0,3 1 0,-6 0 0,7 1 0,-4-3 0,4 0 0,0 1 0,1-2 0,-5 4 0,3 1 0,-6 1 0,3 3 0,-4-3 0,-2 3 0,-1-2 0,-1 1 0,-1 1 0,1-2 0,1 3 0,-1-1 0,2-1 0,-3-1 0,1 0 0,-1 0 0,6 3 0,-2 0 0,5 0 0,-1 0 0,-2-3 0,6 1 0,-2-3 0,10-4 0,8 3 0,-5-2 0,10-1 0,-12 0 0,0-1 0,-4 0 0,-11 4 0,-3-3 0,-5 2 0,0-3 0,0 3 0,-1-2 0,1 3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7T21:40:16.784"/>
    </inkml:context>
    <inkml:brush xml:id="br0">
      <inkml:brushProperty name="width" value="0.05" units="cm"/>
      <inkml:brushProperty name="height" value="0.05" units="cm"/>
      <inkml:brushProperty name="color" value="#E71224"/>
    </inkml:brush>
  </inkml:definitions>
  <inkml:trace contextRef="#ctx0" brushRef="#br0">1 136 24575,'6'-2'0,"-1"-2"0,2 1 0,-1 1 0,1-2 0,13-1 0,-5 0 0,8 1 0,-5 4 0,-1 0 0,0 3 0,-4-3 0,-2 0 0,-6 2 0,-1-2 0,-2 2 0,2-2 0,3 0 0,0 2 0,12-1 0,-7 3 0,11-4 0,-10 5 0,4-5 0,0 5 0,1-4 0,-7 2 0,-1-3 0,-5 0 0,-1 0 0,1 0 0,1-2 0,1 1 0,6-1 0,0 2 0,11 0 0,-5 0 0,1 0 0,-8 0 0,-3 0 0,0 0 0,-2-2 0,0 2 0,-3-2 0,1 2 0,-1-2 0,1 1 0,-1-1 0,6-1 0,-2 1 0,5-1 0,-6-1 0,1 3 0,-5-3 0,3 4 0,-3-2 0,1 2 0,1-2 0,1 1 0,-1-3 0,4 4 0,-4-2 0,1 2 0,-2 0 0,1 0 0,-1 0 0,-1 2 0,1-2 0,-2 2 0,3-2 0,1 2 0,1 0 0,2 3 0,4 0 0,-3-2 0,2 1 0,1-1 0,-3 0 0,3 1 0,-6-3 0,-1 3 0,0-2 0,1 1 0,2 1 0,4-4 0,1 5 0,-1-5 0,3 3 0,-6-3 0,3 0 0,-4-2 0,4 1 0,0-3 0,4 0 0,-3 1 0,-2 1 0,-5 0 0,2-1 0,-4 1 0,1-2 0,-1 1 0,-1 1 0,3-2 0,0 1 0,2-2 0,0-1 0,3 0 0,-2 0 0,13-1 0,-11 2 0,10 1 0,-12 0 0,7 3 0,-8-3 0,4 4 0,-4-2 0,0 2 0,0 0 0,0 2 0,0-2 0,4 5 0,0-2 0,4 3 0,-3-1 0,2 0 0,-6 0 0,3-2 0,-6 1 0,-1-2 0,1 1 0,0 1 0,0-4 0,-1 2 0,1 0 0,0-1 0,2 1 0,0-2 0,0 0 0,0 0 0,0 0 0,0 2 0,0-2 0,0 2 0,0-2 0,0 0 0,3 0 0,-2 0 0,3 0 0,-1 0 0,-4 0 0,8 0 0,-10 2 0,6-1 0,-5 1 0,2-2 0,0 0 0,4 0 0,0 0 0,1 0 0,2 0 0,-6 0 0,2 0 0,-3 0 0,0 0 0,0-2 0,0 1 0,4-3 0,1 3 0,-1-2 0,0 1 0,-4 0 0,-2-1 0,-1 1 0,-1 0 0,-1 2 0,0-4 0,1 3 0,-1-1 0,1 0 0,-1 2 0,3-2 0,-2 2 0,3 0 0,-1 0 0,0 0 0,2 0 0,-2 0 0,0 0 0,5 0 0,-4 2 0,8 1 0,-6 1 0,6 2 0,-6 1 0,6-1 0,-6 2 0,3-2 0,-4 0 0,-2-3 0,-1-1 0,-1-2 0,-1-2 0,1-1 0,5-2 0,1 0 0,3 0 0,-2 0 0,-3-2 0,-2 2 0,2-2 0,-4 5 0,1-4 0,1 3 0,0-4 0,5 0 0,2 1 0,3-5 0,0 2 0,0-3 0,7 2 0,-5-1 0,5 6 0,-7-2 0,-4 6 0,0-2 0,-4 3 0,-2 2 0,-1-1 0,-1 3 0,-1-4 0,3 4 0,0-1 0,2-1 0,3 3 0,-2-3 0,13 5 0,-8-2 0,5 2 0,-7-2 0,-4-3 0,4 3 0,-3-5 0,6 5 0,-6-4 0,2 1 0,-5-2 0,2 0 0,-4 0 0,3 0 0,-1 0 0,2 0 0,4 0 0,0 0 0,11 0 0,-5 0 0,1 0 0,-4 0 0,-2 0 0,-1 0 0,4-2 0,-7 1 0,2-3 0,-3 3 0,0-3 0,0 4 0,-2-2 0,0 2 0,-1 0 0,-1 2 0,2-2 0,-3 2 0,3-2 0,3 0 0,10 0 0,6 0 0,-1 3 0,-1 0 0,-13 2 0,1-2 0,-9 1 0,9-1 0,-6 1 0,5 1 0,1 3 0,-4-3 0,4 1 0,1-2 0,0-3 0,5 4 0,-5-4 0,0 1 0,-1-2 0,2 0 0,-1 0 0,0 0 0,-6 0 0,-1 0 0,-3-2 0,1 0 0,-2-1 0,5-1 0,0 2 0,2-3 0,0 1 0,3-2 0,-4 4 0,4-3 0,-7 5 0,2-2 0,-5 0 0,2 1 0,-3-1 0,1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7T21:53:32.640"/>
    </inkml:context>
    <inkml:brush xml:id="br0">
      <inkml:brushProperty name="width" value="0.05" units="cm"/>
      <inkml:brushProperty name="height" value="0.05" units="cm"/>
      <inkml:brushProperty name="color" value="#E71224"/>
    </inkml:brush>
  </inkml:definitions>
  <inkml:trace contextRef="#ctx0" brushRef="#br0">1 119 24575,'42'-13'0,"-10"2"0,-20 6 0,-5 1 0,2-1 0,4 3 0,-3 0 0,0 0 0,-3 1 0,-3-1 0,3 2 0,0 0 0,2 0 0,-2 0 0,-1 0 0,-1 0 0,-1 0 0,0 2 0,1 0 0,-1 1 0,1 1 0,-1-4 0,1 2 0,-1 0 0,3-1 0,0 3 0,2-4 0,-2 2 0,-1-2 0,-1 0 0,-1 0 0,1 0 0,1 0 0,-1 2 0,3-1 0,-1 1 0,2-2 0,11 0 0,-5 0 0,15 0 0,-4 3 0,-1-2 0,-7 3 0,-8-4 0,-5 0 0,-1 0 0,1 0 0,-1 0 0,3 0 0,3 0 0,4 0 0,9 0 0,-4 0 0,1 0 0,-7-2 0,-6 1 0,-1-1 0,-1 0 0,-1 2 0,1-2 0,-1 2 0,1 0 0,1-2 0,1 1 0,2-1 0,-2 2 0,0 0 0,-3 0 0,1 0 0,-1 2 0,3-1 0,10 4 0,4 0 0,11 6 0,14 4 0,2 3 0,7-2 0,-8-3 0,-15-8 0,-14 1 0,-8-6 0,-5 2 0,-1-2 0,1-2 0,-1 2 0,0-2 0,1 2 0,-1-2 0,1 1 0,1-3 0,1 4 0,2-4 0,0 1 0,4-4 0,-3 1 0,2-1 0,-3 2 0,4 0 0,-3 0 0,1 2 0,-3-1 0,-1 4 0,0-2 0,2 0 0,-2 1 0,2-3 0,0 4 0,0-4 0,3 1 0,-2-2 0,19 2 0,-12-2 0,10 5 0,-11-5 0,-6 4 0,1-2 0,-5 1 0,1 2 0,0-4 0,2 3 0,3-1 0,-2 4 0,3-1 0,-4 3 0,0-2 0,3 3 0,2 0 0,16 3 0,-9-2 0,9 1 0,-6 0 0,1 0 0,-3-3 0,-3 0 0,-12-4 0,0 0 0,-3 0 0,1 0 0,1 0 0,-1 0 0,4-2 0,-4 1 0,7-1 0,6 6 0,1-1 0,4 4 0,-9-2 0,-1-2 0,-4-1 0,-3-2 0,3 0 0,-4-2 0,1 1 0,1-5 0,-2 5 0,-1-5 0,2 4 0,-3-1 0,2-1 0,1 4 0,-3-4 0,5-1 0,3-3 0,-1 1 0,2-3 0,1 4 0,1-1 0,3-1 0,0 2 0,-4-2 0,4 2 0,-4 3 0,4-2 0,-3 5 0,-2-3 0,-3 3 0,0 0 0,0 0 0,-2 0 0,2 0 0,-4 2 0,3-1 0,-1 1 0,2-2 0,-2 0 0,2 2 0,1-2 0,0 4 0,7-1 0,-4 0 0,4-1 0,0 1 0,-3-1 0,9 5 0,-8-2 0,9-1 0,-7-1 0,-4-3 0,0 0 0,-6-2 0,0 2 0,-3-5 0,2 3 0,-1-3 0,2 3 0,-3-2 0,3 1 0,-2 1 0,1-2 0,1 3 0,-2-3 0,3 2 0,-1-3 0,2-1 0,4 0 0,0-4 0,5 4 0,-5-2 0,0 5 0,-1-2 0,-2 5 0,1-3 0,-5 3 0,-1-2 0,-1 2 0,3-4 0,0 3 0,0-1 0,5 2 0,-6 0 0,6 2 0,-5-1 0,0 3 0,-1-4 0,1 4 0,0 1 0,5 0 0,8 7 0,12 0 0,2 1 0,5 3 0,6-6 0,-17 1 0,16-2 0,-19-6 0,1 1 0,-2-4 0,-7 0 0,-4-2 0,10 1 0,-11-3 0,10 1 0,-12-2 0,3 0 0,0 0 0,7-1 0,-1 0 0,11-2 0,-11 2 0,4-1 0,1 1 0,-5 0 0,1-3 0,-7 4 0,-4 0 0,-2 1 0,1 2 0,-1-1 0,2-1 0,0 4 0,4-2 0,0 2 0,1 2 0,2 1 0,-2-1 0,3 3 0,0-2 0,-6 1 0,0 0 0,-1-1 0,-4 4 0,9-1 0,-9 0 0,6-1 0,-5 2 0,2-2 0,0 1 0,0 1 0,0-4 0,0 3 0,0-6 0,10 2 0,3-2 0,10-3 0,7-2 0,1-4 0,-6 4 0,3-7 0,-22 8 0,8-3 0,-15 3 0,2 1 0,-4 1 0,-1-2 0,4-1 0,-2 2 0,0-3 0,1 4 0,-3-3 0,1 3 0,-3-3 0,1 5 0,-2-2 0,3 2 0,1 2 0,-1 0 0,7 3 0,7 5 0,-1-3 0,6 6 0,-7-4 0,0 2 0,1 1 0,-5-2 0,0-2 0,-1-1 0,2-2 0,16 3 0,-3-5 0,18 5 0,2 3 0,-5-5 0,10 3 0,-25-9 0,3 0 0,-18-2 0,-2 2 0,-4-4 0,1 1 0,6-2 0,1 0 0,3 2 0,13-4 0,4 2 0,6-1 0,-8 0 0,-8 2 0,-11 1 0,3 1 0,-6 0 0,7 1 0,-4-3 0,4 0 0,0 1 0,1-2 0,-5 4 0,3 1 0,-6 1 0,3 3 0,-4-3 0,-2 3 0,-1-2 0,-1 1 0,-1 1 0,1-2 0,1 3 0,-1-1 0,2-1 0,-3-1 0,1 0 0,-1 0 0,6 3 0,-2 0 0,5 0 0,-1 0 0,-2-3 0,6 1 0,-2-3 0,10-4 0,8 3 0,-5-2 0,10-1 0,-12 0 0,0-1 0,-4 0 0,-11 4 0,-3-3 0,-5 2 0,0-3 0,0 3 0,-1-2 0,1 3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7T21:54:18.135"/>
    </inkml:context>
    <inkml:brush xml:id="br0">
      <inkml:brushProperty name="width" value="0.05" units="cm"/>
      <inkml:brushProperty name="height" value="0.05" units="cm"/>
      <inkml:brushProperty name="color" value="#E71224"/>
    </inkml:brush>
  </inkml:definitions>
  <inkml:trace contextRef="#ctx0" brushRef="#br0">1 136 24575,'6'-2'0,"-1"-2"0,2 1 0,-1 1 0,1-2 0,13-1 0,-5 0 0,8 1 0,-5 4 0,-1 0 0,0 3 0,-4-3 0,-2 0 0,-6 2 0,-1-2 0,-2 2 0,2-2 0,3 0 0,0 2 0,12-1 0,-7 3 0,11-4 0,-10 5 0,4-5 0,0 5 0,1-4 0,-7 2 0,-1-3 0,-5 0 0,-1 0 0,1 0 0,1-2 0,1 1 0,6-1 0,0 2 0,11 0 0,-5 0 0,1 0 0,-8 0 0,-3 0 0,0 0 0,-2-2 0,0 2 0,-3-2 0,1 2 0,-1-2 0,1 1 0,-1-1 0,6-1 0,-2 1 0,5-1 0,-6-1 0,1 3 0,-5-3 0,3 4 0,-3-2 0,1 2 0,1-2 0,1 1 0,-1-3 0,4 4 0,-4-2 0,1 2 0,-2 0 0,1 0 0,-1 0 0,-1 2 0,1-2 0,-2 2 0,3-2 0,1 2 0,1 0 0,2 3 0,4 0 0,-3-2 0,2 1 0,1-1 0,-3 0 0,3 1 0,-6-3 0,-1 3 0,0-2 0,1 1 0,2 1 0,4-4 0,1 5 0,-1-5 0,3 3 0,-6-3 0,3 0 0,-4-2 0,4 1 0,0-3 0,4 0 0,-3 1 0,-2 1 0,-5 0 0,2-1 0,-4 1 0,1-2 0,-1 1 0,-1 1 0,3-2 0,0 1 0,2-2 0,0-1 0,3 0 0,-2 0 0,13-1 0,-11 2 0,10 1 0,-12 0 0,7 3 0,-8-3 0,4 4 0,-4-2 0,0 2 0,0 0 0,0 2 0,0-2 0,4 5 0,0-2 0,4 3 0,-3-1 0,2 0 0,-6 0 0,3-2 0,-6 1 0,-1-2 0,1 1 0,0 1 0,0-4 0,-1 2 0,1 0 0,0-1 0,2 1 0,0-2 0,0 0 0,0 0 0,0 0 0,0 2 0,0-2 0,0 2 0,0-2 0,0 0 0,3 0 0,-2 0 0,3 0 0,-1 0 0,-4 0 0,8 0 0,-10 2 0,6-1 0,-5 1 0,2-2 0,0 0 0,4 0 0,0 0 0,1 0 0,2 0 0,-6 0 0,2 0 0,-3 0 0,0 0 0,0-2 0,0 1 0,4-3 0,1 3 0,-1-2 0,0 1 0,-4 0 0,-2-1 0,-1 1 0,-1 0 0,-1 2 0,0-4 0,1 3 0,-1-1 0,1 0 0,-1 2 0,3-2 0,-2 2 0,3 0 0,-1 0 0,0 0 0,2 0 0,-2 0 0,0 0 0,5 0 0,-4 2 0,8 1 0,-6 1 0,6 2 0,-6 1 0,6-1 0,-6 2 0,3-2 0,-4 0 0,-2-3 0,-1-1 0,-1-2 0,-1-2 0,1-1 0,5-2 0,1 0 0,3 0 0,-2 0 0,-3-2 0,-2 2 0,2-2 0,-4 5 0,1-4 0,1 3 0,0-4 0,5 0 0,2 1 0,3-5 0,0 2 0,0-3 0,7 2 0,-5-1 0,5 6 0,-7-2 0,-4 6 0,0-2 0,-4 3 0,-2 2 0,-1-1 0,-1 3 0,-1-4 0,3 4 0,0-1 0,2-1 0,3 3 0,-2-3 0,13 5 0,-8-2 0,5 2 0,-7-2 0,-4-3 0,4 3 0,-3-5 0,6 5 0,-6-4 0,2 1 0,-5-2 0,2 0 0,-4 0 0,3 0 0,-1 0 0,2 0 0,4 0 0,0 0 0,11 0 0,-5 0 0,1 0 0,-4 0 0,-2 0 0,-1 0 0,4-2 0,-7 1 0,2-3 0,-3 3 0,0-3 0,0 4 0,-2-2 0,0 2 0,-1 0 0,-1 2 0,2-2 0,-3 2 0,3-2 0,3 0 0,10 0 0,6 0 0,-1 3 0,-1 0 0,-13 2 0,1-2 0,-9 1 0,9-1 0,-6 1 0,5 1 0,1 3 0,-4-3 0,4 1 0,1-2 0,0-3 0,5 4 0,-5-4 0,0 1 0,-1-2 0,2 0 0,-1 0 0,0 0 0,-6 0 0,-1 0 0,-3-2 0,1 0 0,-2-1 0,5-1 0,0 2 0,2-3 0,0 1 0,3-2 0,-4 4 0,4-3 0,-7 5 0,2-2 0,-5 0 0,2 1 0,-3-1 0,1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7T21:55:26.951"/>
    </inkml:context>
    <inkml:brush xml:id="br0">
      <inkml:brushProperty name="width" value="0.05" units="cm"/>
      <inkml:brushProperty name="height" value="0.05" units="cm"/>
      <inkml:brushProperty name="color" value="#E71224"/>
    </inkml:brush>
  </inkml:definitions>
  <inkml:trace contextRef="#ctx0" brushRef="#br0">1 136 24575,'6'-2'0,"-1"-2"0,2 1 0,-1 1 0,1-2 0,13-1 0,-5 0 0,8 1 0,-5 4 0,-1 0 0,0 3 0,-4-3 0,-2 0 0,-6 2 0,-1-2 0,-2 2 0,2-2 0,3 0 0,0 2 0,12-1 0,-7 3 0,11-4 0,-10 5 0,4-5 0,0 5 0,1-4 0,-7 2 0,-1-3 0,-5 0 0,-1 0 0,1 0 0,1-2 0,1 1 0,6-1 0,0 2 0,11 0 0,-5 0 0,1 0 0,-8 0 0,-3 0 0,0 0 0,-2-2 0,0 2 0,-3-2 0,1 2 0,-1-2 0,1 1 0,-1-1 0,6-1 0,-2 1 0,5-1 0,-6-1 0,1 3 0,-5-3 0,3 4 0,-3-2 0,1 2 0,1-2 0,1 1 0,-1-3 0,4 4 0,-4-2 0,1 2 0,-2 0 0,1 0 0,-1 0 0,-1 2 0,1-2 0,-2 2 0,3-2 0,1 2 0,1 0 0,2 3 0,4 0 0,-3-2 0,2 1 0,1-1 0,-3 0 0,3 1 0,-6-3 0,-1 3 0,0-2 0,1 1 0,2 1 0,4-4 0,1 5 0,-1-5 0,3 3 0,-6-3 0,3 0 0,-4-2 0,4 1 0,0-3 0,4 0 0,-3 1 0,-2 1 0,-5 0 0,2-1 0,-4 1 0,1-2 0,-1 1 0,-1 1 0,3-2 0,0 1 0,2-2 0,0-1 0,3 0 0,-2 0 0,13-1 0,-11 2 0,10 1 0,-12 0 0,7 3 0,-8-3 0,4 4 0,-4-2 0,0 2 0,0 0 0,0 2 0,0-2 0,4 5 0,0-2 0,4 3 0,-3-1 0,2 0 0,-6 0 0,3-2 0,-6 1 0,-1-2 0,1 1 0,0 1 0,0-4 0,-1 2 0,1 0 0,0-1 0,2 1 0,0-2 0,0 0 0,0 0 0,0 0 0,0 2 0,0-2 0,0 2 0,0-2 0,0 0 0,3 0 0,-2 0 0,3 0 0,-1 0 0,-4 0 0,8 0 0,-10 2 0,6-1 0,-5 1 0,2-2 0,0 0 0,4 0 0,0 0 0,1 0 0,2 0 0,-6 0 0,2 0 0,-3 0 0,0 0 0,0-2 0,0 1 0,4-3 0,1 3 0,-1-2 0,0 1 0,-4 0 0,-2-1 0,-1 1 0,-1 0 0,-1 2 0,0-4 0,1 3 0,-1-1 0,1 0 0,-1 2 0,3-2 0,-2 2 0,3 0 0,-1 0 0,0 0 0,2 0 0,-2 0 0,0 0 0,5 0 0,-4 2 0,8 1 0,-6 1 0,6 2 0,-6 1 0,6-1 0,-6 2 0,3-2 0,-4 0 0,-2-3 0,-1-1 0,-1-2 0,-1-2 0,1-1 0,5-2 0,1 0 0,3 0 0,-2 0 0,-3-2 0,-2 2 0,2-2 0,-4 5 0,1-4 0,1 3 0,0-4 0,5 0 0,2 1 0,3-5 0,0 2 0,0-3 0,7 2 0,-5-1 0,5 6 0,-7-2 0,-4 6 0,0-2 0,-4 3 0,-2 2 0,-1-1 0,-1 3 0,-1-4 0,3 4 0,0-1 0,2-1 0,3 3 0,-2-3 0,13 5 0,-8-2 0,5 2 0,-7-2 0,-4-3 0,4 3 0,-3-5 0,6 5 0,-6-4 0,2 1 0,-5-2 0,2 0 0,-4 0 0,3 0 0,-1 0 0,2 0 0,4 0 0,0 0 0,11 0 0,-5 0 0,1 0 0,-4 0 0,-2 0 0,-1 0 0,4-2 0,-7 1 0,2-3 0,-3 3 0,0-3 0,0 4 0,-2-2 0,0 2 0,-1 0 0,-1 2 0,2-2 0,-3 2 0,3-2 0,3 0 0,10 0 0,6 0 0,-1 3 0,-1 0 0,-13 2 0,1-2 0,-9 1 0,9-1 0,-6 1 0,5 1 0,1 3 0,-4-3 0,4 1 0,1-2 0,0-3 0,5 4 0,-5-4 0,0 1 0,-1-2 0,2 0 0,-1 0 0,0 0 0,-6 0 0,-1 0 0,-3-2 0,1 0 0,-2-1 0,5-1 0,0 2 0,2-3 0,0 1 0,3-2 0,-4 4 0,4-3 0,-7 5 0,2-2 0,-5 0 0,2 1 0,-3-1 0,1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27T21:55:43.230"/>
    </inkml:context>
    <inkml:brush xml:id="br0">
      <inkml:brushProperty name="width" value="0.05" units="cm"/>
      <inkml:brushProperty name="height" value="0.05" units="cm"/>
      <inkml:brushProperty name="color" value="#E71224"/>
    </inkml:brush>
  </inkml:definitions>
  <inkml:trace contextRef="#ctx0" brushRef="#br0">1 119 24575,'42'-13'0,"-10"2"0,-20 6 0,-5 1 0,2-1 0,4 3 0,-3 0 0,0 0 0,-3 1 0,-3-1 0,3 2 0,0 0 0,2 0 0,-2 0 0,-1 0 0,-1 0 0,-1 0 0,0 2 0,1 0 0,-1 1 0,1 1 0,-1-4 0,1 2 0,-1 0 0,3-1 0,0 3 0,2-4 0,-2 2 0,-1-2 0,-1 0 0,-1 0 0,1 0 0,1 0 0,-1 2 0,3-1 0,-1 1 0,2-2 0,11 0 0,-5 0 0,15 0 0,-4 3 0,-1-2 0,-7 3 0,-8-4 0,-5 0 0,-1 0 0,1 0 0,-1 0 0,3 0 0,3 0 0,4 0 0,9 0 0,-4 0 0,1 0 0,-7-2 0,-6 1 0,-1-1 0,-1 0 0,-1 2 0,1-2 0,-1 2 0,1 0 0,1-2 0,1 1 0,2-1 0,-2 2 0,0 0 0,-3 0 0,1 0 0,-1 2 0,3-1 0,10 4 0,4 0 0,11 6 0,14 4 0,2 3 0,7-2 0,-8-3 0,-15-8 0,-14 1 0,-8-6 0,-5 2 0,-1-2 0,1-2 0,-1 2 0,0-2 0,1 2 0,-1-2 0,1 1 0,1-3 0,1 4 0,2-4 0,0 1 0,4-4 0,-3 1 0,2-1 0,-3 2 0,4 0 0,-3 0 0,1 2 0,-3-1 0,-1 4 0,0-2 0,2 0 0,-2 1 0,2-3 0,0 4 0,0-4 0,3 1 0,-2-2 0,19 2 0,-12-2 0,10 5 0,-11-5 0,-6 4 0,1-2 0,-5 1 0,1 2 0,0-4 0,2 3 0,3-1 0,-2 4 0,3-1 0,-4 3 0,0-2 0,3 3 0,2 0 0,16 3 0,-9-2 0,9 1 0,-6 0 0,1 0 0,-3-3 0,-3 0 0,-12-4 0,0 0 0,-3 0 0,1 0 0,1 0 0,-1 0 0,4-2 0,-4 1 0,7-1 0,6 6 0,1-1 0,4 4 0,-9-2 0,-1-2 0,-4-1 0,-3-2 0,3 0 0,-4-2 0,1 1 0,1-5 0,-2 5 0,-1-5 0,2 4 0,-3-1 0,2-1 0,1 4 0,-3-4 0,5-1 0,3-3 0,-1 1 0,2-3 0,1 4 0,1-1 0,3-1 0,0 2 0,-4-2 0,4 2 0,-4 3 0,4-2 0,-3 5 0,-2-3 0,-3 3 0,0 0 0,0 0 0,-2 0 0,2 0 0,-4 2 0,3-1 0,-1 1 0,2-2 0,-2 0 0,2 2 0,1-2 0,0 4 0,7-1 0,-4 0 0,4-1 0,0 1 0,-3-1 0,9 5 0,-8-2 0,9-1 0,-7-1 0,-4-3 0,0 0 0,-6-2 0,0 2 0,-3-5 0,2 3 0,-1-3 0,2 3 0,-3-2 0,3 1 0,-2 1 0,1-2 0,1 3 0,-2-3 0,3 2 0,-1-3 0,2-1 0,4 0 0,0-4 0,5 4 0,-5-2 0,0 5 0,-1-2 0,-2 5 0,1-3 0,-5 3 0,-1-2 0,-1 2 0,3-4 0,0 3 0,0-1 0,5 2 0,-6 0 0,6 2 0,-5-1 0,0 3 0,-1-4 0,1 4 0,0 1 0,5 0 0,8 7 0,12 0 0,2 1 0,5 3 0,6-6 0,-17 1 0,16-2 0,-19-6 0,1 1 0,-2-4 0,-7 0 0,-4-2 0,10 1 0,-11-3 0,10 1 0,-12-2 0,3 0 0,0 0 0,7-1 0,-1 0 0,11-2 0,-11 2 0,4-1 0,1 1 0,-5 0 0,1-3 0,-7 4 0,-4 0 0,-2 1 0,1 2 0,-1-1 0,2-1 0,0 4 0,4-2 0,0 2 0,1 2 0,2 1 0,-2-1 0,3 3 0,0-2 0,-6 1 0,0 0 0,-1-1 0,-4 4 0,9-1 0,-9 0 0,6-1 0,-5 2 0,2-2 0,0 1 0,0 1 0,0-4 0,0 3 0,0-6 0,10 2 0,3-2 0,10-3 0,7-2 0,1-4 0,-6 4 0,3-7 0,-22 8 0,8-3 0,-15 3 0,2 1 0,-4 1 0,-1-2 0,4-1 0,-2 2 0,0-3 0,1 4 0,-3-3 0,1 3 0,-3-3 0,1 5 0,-2-2 0,3 2 0,1 2 0,-1 0 0,7 3 0,7 5 0,-1-3 0,6 6 0,-7-4 0,0 2 0,1 1 0,-5-2 0,0-2 0,-1-1 0,2-2 0,16 3 0,-3-5 0,18 5 0,2 3 0,-5-5 0,10 3 0,-25-9 0,3 0 0,-18-2 0,-2 2 0,-4-4 0,1 1 0,6-2 0,1 0 0,3 2 0,13-4 0,4 2 0,6-1 0,-8 0 0,-8 2 0,-11 1 0,3 1 0,-6 0 0,7 1 0,-4-3 0,4 0 0,0 1 0,1-2 0,-5 4 0,3 1 0,-6 1 0,3 3 0,-4-3 0,-2 3 0,-1-2 0,-1 1 0,-1 1 0,1-2 0,1 3 0,-1-1 0,2-1 0,-3-1 0,1 0 0,-1 0 0,6 3 0,-2 0 0,5 0 0,-1 0 0,-2-3 0,6 1 0,-2-3 0,10-4 0,8 3 0,-5-2 0,10-1 0,-12 0 0,0-1 0,-4 0 0,-11 4 0,-3-3 0,-5 2 0,0-3 0,0 3 0,-1-2 0,1 3 0,-2-1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987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811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8369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7069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1855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870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12602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431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476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327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77540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544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367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529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9/5/20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88823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367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9/5/20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9086741"/>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s://xd.adobe.com/view/feae09b9-ac3f-49ab-9770-93abdd5e1bf0-abfd/?fullscreen"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xd.adobe.com/view/b6a1979e-7856-4c15-932b-4dddbb98218b-e3f2/"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hyperlink" Target="https://xd.adobe.com/view/f2abda75-8284-4899-8e0a-5f90b1a9cf01-a7f8/"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customXml" Target="../ink/ink2.xml"/><Relationship Id="rId12" Type="http://schemas.openxmlformats.org/officeDocument/2006/relationships/customXml" Target="../ink/ink6.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customXml" Target="../ink/ink5.xml"/><Relationship Id="rId5" Type="http://schemas.openxmlformats.org/officeDocument/2006/relationships/customXml" Target="../ink/ink1.xml"/><Relationship Id="rId10" Type="http://schemas.openxmlformats.org/officeDocument/2006/relationships/customXml" Target="../ink/ink4.xml"/><Relationship Id="rId4" Type="http://schemas.openxmlformats.org/officeDocument/2006/relationships/image" Target="../media/image11.png"/><Relationship Id="rId9" Type="http://schemas.openxmlformats.org/officeDocument/2006/relationships/customXml" Target="../ink/ink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EB2E-7C4B-6B47-9B0F-AE5C8D14DBC6}"/>
              </a:ext>
            </a:extLst>
          </p:cNvPr>
          <p:cNvSpPr>
            <a:spLocks noGrp="1"/>
          </p:cNvSpPr>
          <p:nvPr>
            <p:ph type="ctrTitle"/>
          </p:nvPr>
        </p:nvSpPr>
        <p:spPr>
          <a:xfrm>
            <a:off x="1507067" y="887117"/>
            <a:ext cx="7766936" cy="1646302"/>
          </a:xfrm>
        </p:spPr>
        <p:txBody>
          <a:bodyPr/>
          <a:lstStyle/>
          <a:p>
            <a:pPr algn="ctr"/>
            <a:r>
              <a:rPr lang="en-US" sz="7200" dirty="0">
                <a:solidFill>
                  <a:srgbClr val="FFC000"/>
                </a:solidFill>
              </a:rPr>
              <a:t>Strava</a:t>
            </a:r>
          </a:p>
        </p:txBody>
      </p:sp>
      <p:sp>
        <p:nvSpPr>
          <p:cNvPr id="3" name="Subtitle 2">
            <a:extLst>
              <a:ext uri="{FF2B5EF4-FFF2-40B4-BE49-F238E27FC236}">
                <a16:creationId xmlns:a16="http://schemas.microsoft.com/office/drawing/2014/main" id="{75D07B94-2BC7-A545-B445-490A6DD05D30}"/>
              </a:ext>
            </a:extLst>
          </p:cNvPr>
          <p:cNvSpPr>
            <a:spLocks noGrp="1"/>
          </p:cNvSpPr>
          <p:nvPr>
            <p:ph type="subTitle" idx="1"/>
          </p:nvPr>
        </p:nvSpPr>
        <p:spPr>
          <a:xfrm>
            <a:off x="1597182" y="3227683"/>
            <a:ext cx="7766936" cy="1096899"/>
          </a:xfrm>
        </p:spPr>
        <p:txBody>
          <a:bodyPr>
            <a:normAutofit/>
          </a:bodyPr>
          <a:lstStyle/>
          <a:p>
            <a:pPr algn="ctr"/>
            <a:r>
              <a:rPr lang="en-US" sz="4400" dirty="0">
                <a:solidFill>
                  <a:srgbClr val="0070C0"/>
                </a:solidFill>
              </a:rPr>
              <a:t>How to make it even better!</a:t>
            </a:r>
          </a:p>
        </p:txBody>
      </p:sp>
    </p:spTree>
    <p:extLst>
      <p:ext uri="{BB962C8B-B14F-4D97-AF65-F5344CB8AC3E}">
        <p14:creationId xmlns:p14="http://schemas.microsoft.com/office/powerpoint/2010/main" val="553306988"/>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FCF722-7491-3C46-BB75-6775598A3273}"/>
              </a:ext>
            </a:extLst>
          </p:cNvPr>
          <p:cNvSpPr>
            <a:spLocks noGrp="1"/>
          </p:cNvSpPr>
          <p:nvPr>
            <p:ph type="subTitle" idx="1"/>
          </p:nvPr>
        </p:nvSpPr>
        <p:spPr>
          <a:xfrm>
            <a:off x="5279631" y="1148709"/>
            <a:ext cx="3742675" cy="2458212"/>
          </a:xfrm>
        </p:spPr>
        <p:txBody>
          <a:bodyPr>
            <a:normAutofit/>
          </a:bodyPr>
          <a:lstStyle/>
          <a:p>
            <a:pPr algn="l"/>
            <a:r>
              <a:rPr lang="en-AU" sz="1500" dirty="0">
                <a:solidFill>
                  <a:srgbClr val="FFC000"/>
                </a:solidFill>
              </a:rPr>
              <a:t>Idea 6</a:t>
            </a:r>
            <a:r>
              <a:rPr lang="en-AU" sz="1500" dirty="0"/>
              <a:t>.  When a user has selected an image and they have gone back to “Save Activity” page, they can tab on the image to enlarge it in its own screen. Then either to accept or delete the photo and go back to the album to choose another photo.</a:t>
            </a:r>
          </a:p>
          <a:p>
            <a:br>
              <a:rPr lang="en-AU" dirty="0"/>
            </a:br>
            <a:endParaRPr lang="en-US" dirty="0"/>
          </a:p>
        </p:txBody>
      </p:sp>
      <p:pic>
        <p:nvPicPr>
          <p:cNvPr id="8" name="Picture 7" descr="A picture containing old, cat&#10;&#10;Description automatically generated">
            <a:extLst>
              <a:ext uri="{FF2B5EF4-FFF2-40B4-BE49-F238E27FC236}">
                <a16:creationId xmlns:a16="http://schemas.microsoft.com/office/drawing/2014/main" id="{04F28628-0701-EB49-93D9-1DFD74EA7E00}"/>
              </a:ext>
            </a:extLst>
          </p:cNvPr>
          <p:cNvPicPr>
            <a:picLocks noChangeAspect="1"/>
          </p:cNvPicPr>
          <p:nvPr/>
        </p:nvPicPr>
        <p:blipFill>
          <a:blip r:embed="rId2"/>
          <a:stretch>
            <a:fillRect/>
          </a:stretch>
        </p:blipFill>
        <p:spPr>
          <a:xfrm rot="5400000">
            <a:off x="1845727" y="594149"/>
            <a:ext cx="2647940" cy="3742671"/>
          </a:xfrm>
          <a:prstGeom prst="rect">
            <a:avLst/>
          </a:prstGeom>
        </p:spPr>
      </p:pic>
      <p:sp>
        <p:nvSpPr>
          <p:cNvPr id="10" name="Rectangle 9">
            <a:extLst>
              <a:ext uri="{FF2B5EF4-FFF2-40B4-BE49-F238E27FC236}">
                <a16:creationId xmlns:a16="http://schemas.microsoft.com/office/drawing/2014/main" id="{70BBCB9F-CCEE-AD49-9728-ED79627233A0}"/>
              </a:ext>
            </a:extLst>
          </p:cNvPr>
          <p:cNvSpPr/>
          <p:nvPr/>
        </p:nvSpPr>
        <p:spPr>
          <a:xfrm>
            <a:off x="1227591" y="238688"/>
            <a:ext cx="3518029" cy="646331"/>
          </a:xfrm>
          <a:prstGeom prst="rect">
            <a:avLst/>
          </a:prstGeom>
        </p:spPr>
        <p:txBody>
          <a:bodyPr wrap="square">
            <a:spAutoFit/>
          </a:bodyPr>
          <a:lstStyle/>
          <a:p>
            <a:r>
              <a:rPr lang="en-US" sz="3600" dirty="0">
                <a:solidFill>
                  <a:srgbClr val="90C226"/>
                </a:solidFill>
                <a:ea typeface="+mj-ea"/>
                <a:cs typeface="+mj-cs"/>
              </a:rPr>
              <a:t>Ideation</a:t>
            </a:r>
            <a:endParaRPr lang="en-US" dirty="0"/>
          </a:p>
        </p:txBody>
      </p:sp>
      <p:pic>
        <p:nvPicPr>
          <p:cNvPr id="11" name="Picture 10" descr="A picture containing old, table&#10;&#10;Description automatically generated">
            <a:extLst>
              <a:ext uri="{FF2B5EF4-FFF2-40B4-BE49-F238E27FC236}">
                <a16:creationId xmlns:a16="http://schemas.microsoft.com/office/drawing/2014/main" id="{0EB30CAA-0E0E-644E-8D7C-BA000E3AC20B}"/>
              </a:ext>
            </a:extLst>
          </p:cNvPr>
          <p:cNvPicPr>
            <a:picLocks noChangeAspect="1"/>
          </p:cNvPicPr>
          <p:nvPr/>
        </p:nvPicPr>
        <p:blipFill>
          <a:blip r:embed="rId3"/>
          <a:stretch>
            <a:fillRect/>
          </a:stretch>
        </p:blipFill>
        <p:spPr>
          <a:xfrm rot="5400000">
            <a:off x="1845727" y="3498584"/>
            <a:ext cx="2647942" cy="3742675"/>
          </a:xfrm>
          <a:prstGeom prst="rect">
            <a:avLst/>
          </a:prstGeom>
        </p:spPr>
      </p:pic>
      <p:sp>
        <p:nvSpPr>
          <p:cNvPr id="12" name="TextBox 11">
            <a:extLst>
              <a:ext uri="{FF2B5EF4-FFF2-40B4-BE49-F238E27FC236}">
                <a16:creationId xmlns:a16="http://schemas.microsoft.com/office/drawing/2014/main" id="{0D16308B-CDF6-CC45-96DF-D34FC8386965}"/>
              </a:ext>
            </a:extLst>
          </p:cNvPr>
          <p:cNvSpPr txBox="1"/>
          <p:nvPr/>
        </p:nvSpPr>
        <p:spPr>
          <a:xfrm>
            <a:off x="5389588" y="4096782"/>
            <a:ext cx="3522756" cy="2308324"/>
          </a:xfrm>
          <a:prstGeom prst="rect">
            <a:avLst/>
          </a:prstGeom>
          <a:noFill/>
        </p:spPr>
        <p:txBody>
          <a:bodyPr wrap="square" rtlCol="0">
            <a:spAutoFit/>
          </a:bodyPr>
          <a:lstStyle/>
          <a:p>
            <a:r>
              <a:rPr lang="en-US" sz="1600" dirty="0">
                <a:solidFill>
                  <a:srgbClr val="FFC000"/>
                </a:solidFill>
              </a:rPr>
              <a:t>Idea 7</a:t>
            </a:r>
            <a:r>
              <a:rPr lang="en-US" sz="1600" dirty="0"/>
              <a:t>. Similar to above but when an  image is selected in Album, the image automatically enlarges, user either accept or chooses another image. </a:t>
            </a:r>
          </a:p>
          <a:p>
            <a:endParaRPr lang="en-US" sz="1600" dirty="0"/>
          </a:p>
          <a:p>
            <a:r>
              <a:rPr lang="en-US" sz="1600" dirty="0"/>
              <a:t>The second modification is to highlight the “add photo of your run” , bright orange. </a:t>
            </a:r>
          </a:p>
        </p:txBody>
      </p:sp>
    </p:spTree>
    <p:extLst>
      <p:ext uri="{BB962C8B-B14F-4D97-AF65-F5344CB8AC3E}">
        <p14:creationId xmlns:p14="http://schemas.microsoft.com/office/powerpoint/2010/main" val="3932627151"/>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F1BF-E99B-704E-8646-40595ED538CB}"/>
              </a:ext>
            </a:extLst>
          </p:cNvPr>
          <p:cNvSpPr>
            <a:spLocks noGrp="1"/>
          </p:cNvSpPr>
          <p:nvPr>
            <p:ph type="title"/>
          </p:nvPr>
        </p:nvSpPr>
        <p:spPr>
          <a:xfrm>
            <a:off x="677335" y="609600"/>
            <a:ext cx="4021987" cy="698339"/>
          </a:xfrm>
        </p:spPr>
        <p:txBody>
          <a:bodyPr>
            <a:normAutofit fontScale="90000"/>
          </a:bodyPr>
          <a:lstStyle/>
          <a:p>
            <a:r>
              <a:rPr lang="en-US" dirty="0"/>
              <a:t>Concept design</a:t>
            </a:r>
          </a:p>
        </p:txBody>
      </p:sp>
      <p:sp>
        <p:nvSpPr>
          <p:cNvPr id="3" name="Text Placeholder 2">
            <a:extLst>
              <a:ext uri="{FF2B5EF4-FFF2-40B4-BE49-F238E27FC236}">
                <a16:creationId xmlns:a16="http://schemas.microsoft.com/office/drawing/2014/main" id="{3ED7F248-44B8-4C4D-94DD-E858EA065524}"/>
              </a:ext>
            </a:extLst>
          </p:cNvPr>
          <p:cNvSpPr>
            <a:spLocks noGrp="1"/>
          </p:cNvSpPr>
          <p:nvPr>
            <p:ph type="body" idx="1"/>
          </p:nvPr>
        </p:nvSpPr>
        <p:spPr>
          <a:xfrm>
            <a:off x="677335" y="1568208"/>
            <a:ext cx="8596668" cy="698339"/>
          </a:xfrm>
          <a:solidFill>
            <a:srgbClr val="00B0F0">
              <a:alpha val="37000"/>
            </a:srgbClr>
          </a:solidFill>
          <a:ln>
            <a:noFill/>
          </a:ln>
        </p:spPr>
        <p:txBody>
          <a:bodyPr>
            <a:normAutofit/>
          </a:bodyPr>
          <a:lstStyle/>
          <a:p>
            <a:r>
              <a:rPr lang="en-US" sz="2000" b="1" dirty="0"/>
              <a:t>Introducing 2 solutions to our users for feed back</a:t>
            </a:r>
          </a:p>
        </p:txBody>
      </p:sp>
      <p:sp>
        <p:nvSpPr>
          <p:cNvPr id="5" name="Rectangle 4">
            <a:extLst>
              <a:ext uri="{FF2B5EF4-FFF2-40B4-BE49-F238E27FC236}">
                <a16:creationId xmlns:a16="http://schemas.microsoft.com/office/drawing/2014/main" id="{CC275CFA-D577-0848-A4CF-2DDE229A37A6}"/>
              </a:ext>
            </a:extLst>
          </p:cNvPr>
          <p:cNvSpPr/>
          <p:nvPr/>
        </p:nvSpPr>
        <p:spPr>
          <a:xfrm>
            <a:off x="1763211" y="2954361"/>
            <a:ext cx="6096000" cy="369332"/>
          </a:xfrm>
          <a:prstGeom prst="rect">
            <a:avLst/>
          </a:prstGeom>
        </p:spPr>
        <p:txBody>
          <a:bodyPr>
            <a:spAutoFit/>
          </a:bodyPr>
          <a:lstStyle/>
          <a:p>
            <a:r>
              <a:rPr lang="en-AU" dirty="0">
                <a:hlinkClick r:id="rId2"/>
              </a:rPr>
              <a:t>Click here to view solutions. :)</a:t>
            </a:r>
            <a:endParaRPr lang="en-US" dirty="0"/>
          </a:p>
        </p:txBody>
      </p:sp>
      <p:sp>
        <p:nvSpPr>
          <p:cNvPr id="6" name="Rectangle 5">
            <a:extLst>
              <a:ext uri="{FF2B5EF4-FFF2-40B4-BE49-F238E27FC236}">
                <a16:creationId xmlns:a16="http://schemas.microsoft.com/office/drawing/2014/main" id="{85111151-35D7-6B40-830D-B6C06F550DBA}"/>
              </a:ext>
            </a:extLst>
          </p:cNvPr>
          <p:cNvSpPr/>
          <p:nvPr/>
        </p:nvSpPr>
        <p:spPr>
          <a:xfrm>
            <a:off x="1277073" y="4908044"/>
            <a:ext cx="6096000" cy="1477328"/>
          </a:xfrm>
          <a:prstGeom prst="rect">
            <a:avLst/>
          </a:prstGeom>
        </p:spPr>
        <p:txBody>
          <a:bodyPr>
            <a:spAutoFit/>
          </a:bodyPr>
          <a:lstStyle/>
          <a:p>
            <a:r>
              <a:rPr lang="en-US" dirty="0"/>
              <a:t> . Highlight “Add photos to your run” Orange, the same as current ”Save Activity”.</a:t>
            </a:r>
          </a:p>
          <a:p>
            <a:endParaRPr lang="en-US" dirty="0"/>
          </a:p>
          <a:p>
            <a:r>
              <a:rPr lang="en-US" dirty="0"/>
              <a:t>. Both solutions – tab on image to enlarge or enlarge automatically is a good idea.  </a:t>
            </a:r>
          </a:p>
        </p:txBody>
      </p:sp>
      <p:sp>
        <p:nvSpPr>
          <p:cNvPr id="8" name="Text Placeholder 2">
            <a:extLst>
              <a:ext uri="{FF2B5EF4-FFF2-40B4-BE49-F238E27FC236}">
                <a16:creationId xmlns:a16="http://schemas.microsoft.com/office/drawing/2014/main" id="{872B4F88-B7A7-5547-B67E-77BAE7D1031D}"/>
              </a:ext>
            </a:extLst>
          </p:cNvPr>
          <p:cNvSpPr txBox="1">
            <a:spLocks/>
          </p:cNvSpPr>
          <p:nvPr/>
        </p:nvSpPr>
        <p:spPr>
          <a:xfrm>
            <a:off x="1115028" y="3976790"/>
            <a:ext cx="2968690" cy="698339"/>
          </a:xfrm>
          <a:prstGeom prst="rect">
            <a:avLst/>
          </a:prstGeom>
          <a:solidFill>
            <a:srgbClr val="00B0F0">
              <a:alpha val="37000"/>
            </a:srgbClr>
          </a:solidFill>
          <a:ln>
            <a:no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US" sz="2000" b="1" dirty="0"/>
              <a:t>User feed back</a:t>
            </a:r>
          </a:p>
        </p:txBody>
      </p:sp>
    </p:spTree>
    <p:extLst>
      <p:ext uri="{BB962C8B-B14F-4D97-AF65-F5344CB8AC3E}">
        <p14:creationId xmlns:p14="http://schemas.microsoft.com/office/powerpoint/2010/main" val="3437069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AB402-B2DA-E843-A0CC-AFFEE39A3000}"/>
              </a:ext>
            </a:extLst>
          </p:cNvPr>
          <p:cNvSpPr>
            <a:spLocks noGrp="1"/>
          </p:cNvSpPr>
          <p:nvPr>
            <p:ph type="title"/>
          </p:nvPr>
        </p:nvSpPr>
        <p:spPr>
          <a:xfrm>
            <a:off x="781507" y="612853"/>
            <a:ext cx="9327638" cy="733063"/>
          </a:xfrm>
        </p:spPr>
        <p:txBody>
          <a:bodyPr>
            <a:normAutofit fontScale="90000"/>
          </a:bodyPr>
          <a:lstStyle/>
          <a:p>
            <a:r>
              <a:rPr lang="en-US" dirty="0"/>
              <a:t>Low fidelity – Usability testing &amp; iteration</a:t>
            </a:r>
          </a:p>
        </p:txBody>
      </p:sp>
      <p:sp>
        <p:nvSpPr>
          <p:cNvPr id="3" name="Text Placeholder 2">
            <a:extLst>
              <a:ext uri="{FF2B5EF4-FFF2-40B4-BE49-F238E27FC236}">
                <a16:creationId xmlns:a16="http://schemas.microsoft.com/office/drawing/2014/main" id="{D78814B4-0D4E-D444-98E5-FE30BBA68852}"/>
              </a:ext>
            </a:extLst>
          </p:cNvPr>
          <p:cNvSpPr>
            <a:spLocks noGrp="1"/>
          </p:cNvSpPr>
          <p:nvPr>
            <p:ph type="body" idx="1"/>
          </p:nvPr>
        </p:nvSpPr>
        <p:spPr>
          <a:xfrm>
            <a:off x="781507" y="1565154"/>
            <a:ext cx="8596668" cy="1570962"/>
          </a:xfrm>
        </p:spPr>
        <p:txBody>
          <a:bodyPr/>
          <a:lstStyle/>
          <a:p>
            <a:r>
              <a:rPr lang="en-US" dirty="0">
                <a:hlinkClick r:id="rId2"/>
              </a:rPr>
              <a:t>Click here for Low fidelity prototype :)</a:t>
            </a:r>
            <a:endParaRPr lang="en-US" dirty="0"/>
          </a:p>
        </p:txBody>
      </p:sp>
      <p:sp>
        <p:nvSpPr>
          <p:cNvPr id="5" name="Text Placeholder 2">
            <a:extLst>
              <a:ext uri="{FF2B5EF4-FFF2-40B4-BE49-F238E27FC236}">
                <a16:creationId xmlns:a16="http://schemas.microsoft.com/office/drawing/2014/main" id="{09811E2F-C230-644B-B3A8-E5AC03048D42}"/>
              </a:ext>
            </a:extLst>
          </p:cNvPr>
          <p:cNvSpPr txBox="1">
            <a:spLocks/>
          </p:cNvSpPr>
          <p:nvPr/>
        </p:nvSpPr>
        <p:spPr>
          <a:xfrm>
            <a:off x="781507" y="3721885"/>
            <a:ext cx="2968690" cy="698339"/>
          </a:xfrm>
          <a:prstGeom prst="rect">
            <a:avLst/>
          </a:prstGeom>
          <a:solidFill>
            <a:srgbClr val="00B0F0">
              <a:alpha val="37000"/>
            </a:srgbClr>
          </a:solidFill>
          <a:ln>
            <a:no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US" sz="2000" b="1" dirty="0"/>
              <a:t>User feed back</a:t>
            </a:r>
          </a:p>
        </p:txBody>
      </p:sp>
      <p:sp>
        <p:nvSpPr>
          <p:cNvPr id="7" name="TextBox 6">
            <a:extLst>
              <a:ext uri="{FF2B5EF4-FFF2-40B4-BE49-F238E27FC236}">
                <a16:creationId xmlns:a16="http://schemas.microsoft.com/office/drawing/2014/main" id="{A1A85272-A642-084C-A5D8-173B5A8FD016}"/>
              </a:ext>
            </a:extLst>
          </p:cNvPr>
          <p:cNvSpPr txBox="1"/>
          <p:nvPr/>
        </p:nvSpPr>
        <p:spPr>
          <a:xfrm>
            <a:off x="874103" y="4736693"/>
            <a:ext cx="7320772" cy="923330"/>
          </a:xfrm>
          <a:prstGeom prst="rect">
            <a:avLst/>
          </a:prstGeom>
          <a:noFill/>
        </p:spPr>
        <p:txBody>
          <a:bodyPr wrap="square" rtlCol="0">
            <a:spAutoFit/>
          </a:bodyPr>
          <a:lstStyle/>
          <a:p>
            <a:r>
              <a:rPr lang="en-US" dirty="0"/>
              <a:t>Users prefer the option where the image is automatically enlarged when it is selected, we incorporate that in our high-fidelity version and got users to test it again.</a:t>
            </a:r>
          </a:p>
        </p:txBody>
      </p:sp>
    </p:spTree>
    <p:extLst>
      <p:ext uri="{BB962C8B-B14F-4D97-AF65-F5344CB8AC3E}">
        <p14:creationId xmlns:p14="http://schemas.microsoft.com/office/powerpoint/2010/main" val="1962228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B988-9627-024D-AB96-CB346A7FF095}"/>
              </a:ext>
            </a:extLst>
          </p:cNvPr>
          <p:cNvSpPr>
            <a:spLocks noGrp="1"/>
          </p:cNvSpPr>
          <p:nvPr>
            <p:ph type="title"/>
          </p:nvPr>
        </p:nvSpPr>
        <p:spPr/>
        <p:txBody>
          <a:bodyPr/>
          <a:lstStyle/>
          <a:p>
            <a:r>
              <a:rPr lang="en-US" dirty="0"/>
              <a:t>High fidelity prototype</a:t>
            </a:r>
          </a:p>
        </p:txBody>
      </p:sp>
      <p:sp>
        <p:nvSpPr>
          <p:cNvPr id="3" name="Content Placeholder 2">
            <a:extLst>
              <a:ext uri="{FF2B5EF4-FFF2-40B4-BE49-F238E27FC236}">
                <a16:creationId xmlns:a16="http://schemas.microsoft.com/office/drawing/2014/main" id="{F9F03099-6459-D842-8C0C-D77931C285C8}"/>
              </a:ext>
            </a:extLst>
          </p:cNvPr>
          <p:cNvSpPr>
            <a:spLocks noGrp="1"/>
          </p:cNvSpPr>
          <p:nvPr>
            <p:ph idx="1"/>
          </p:nvPr>
        </p:nvSpPr>
        <p:spPr/>
        <p:txBody>
          <a:bodyPr/>
          <a:lstStyle/>
          <a:p>
            <a:r>
              <a:rPr lang="en-US" dirty="0">
                <a:hlinkClick r:id="rId2"/>
              </a:rPr>
              <a:t>Click here for high fidelity prototype :)</a:t>
            </a:r>
            <a:endParaRPr lang="en-US" dirty="0"/>
          </a:p>
        </p:txBody>
      </p:sp>
      <p:sp>
        <p:nvSpPr>
          <p:cNvPr id="4" name="Text Placeholder 2">
            <a:extLst>
              <a:ext uri="{FF2B5EF4-FFF2-40B4-BE49-F238E27FC236}">
                <a16:creationId xmlns:a16="http://schemas.microsoft.com/office/drawing/2014/main" id="{9077A47F-0AAB-AD44-83CE-B60DC442825E}"/>
              </a:ext>
            </a:extLst>
          </p:cNvPr>
          <p:cNvSpPr txBox="1">
            <a:spLocks/>
          </p:cNvSpPr>
          <p:nvPr/>
        </p:nvSpPr>
        <p:spPr>
          <a:xfrm>
            <a:off x="781507" y="3721885"/>
            <a:ext cx="2968690" cy="698339"/>
          </a:xfrm>
          <a:prstGeom prst="rect">
            <a:avLst/>
          </a:prstGeom>
          <a:solidFill>
            <a:srgbClr val="00B0F0">
              <a:alpha val="37000"/>
            </a:srgbClr>
          </a:solidFill>
          <a:ln>
            <a:no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US" sz="2000" b="1" dirty="0"/>
              <a:t>User feed back</a:t>
            </a:r>
          </a:p>
        </p:txBody>
      </p:sp>
      <p:sp>
        <p:nvSpPr>
          <p:cNvPr id="5" name="TextBox 4">
            <a:extLst>
              <a:ext uri="{FF2B5EF4-FFF2-40B4-BE49-F238E27FC236}">
                <a16:creationId xmlns:a16="http://schemas.microsoft.com/office/drawing/2014/main" id="{401DE814-798F-244A-91DE-777BFF319652}"/>
              </a:ext>
            </a:extLst>
          </p:cNvPr>
          <p:cNvSpPr txBox="1"/>
          <p:nvPr/>
        </p:nvSpPr>
        <p:spPr>
          <a:xfrm>
            <a:off x="781507" y="4804475"/>
            <a:ext cx="6177232" cy="646331"/>
          </a:xfrm>
          <a:prstGeom prst="rect">
            <a:avLst/>
          </a:prstGeom>
          <a:noFill/>
        </p:spPr>
        <p:txBody>
          <a:bodyPr wrap="square" rtlCol="0">
            <a:spAutoFit/>
          </a:bodyPr>
          <a:lstStyle/>
          <a:p>
            <a:r>
              <a:rPr lang="en-US" dirty="0"/>
              <a:t>. It would be great to choose more than one image for preview. </a:t>
            </a:r>
          </a:p>
        </p:txBody>
      </p:sp>
    </p:spTree>
    <p:extLst>
      <p:ext uri="{BB962C8B-B14F-4D97-AF65-F5344CB8AC3E}">
        <p14:creationId xmlns:p14="http://schemas.microsoft.com/office/powerpoint/2010/main" val="125317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4A0EA-1AF1-A347-8941-75B72EC1670D}"/>
              </a:ext>
            </a:extLst>
          </p:cNvPr>
          <p:cNvSpPr>
            <a:spLocks noGrp="1"/>
          </p:cNvSpPr>
          <p:nvPr>
            <p:ph type="ctrTitle"/>
          </p:nvPr>
        </p:nvSpPr>
        <p:spPr>
          <a:xfrm>
            <a:off x="1181602" y="170481"/>
            <a:ext cx="7766936" cy="1096900"/>
          </a:xfrm>
        </p:spPr>
        <p:txBody>
          <a:bodyPr/>
          <a:lstStyle/>
          <a:p>
            <a:pPr algn="l"/>
            <a:r>
              <a:rPr lang="en-US" sz="3600" dirty="0"/>
              <a:t>Coming soon the next iteration of high fidelity prototype</a:t>
            </a:r>
          </a:p>
        </p:txBody>
      </p:sp>
      <p:sp>
        <p:nvSpPr>
          <p:cNvPr id="3" name="Subtitle 2">
            <a:extLst>
              <a:ext uri="{FF2B5EF4-FFF2-40B4-BE49-F238E27FC236}">
                <a16:creationId xmlns:a16="http://schemas.microsoft.com/office/drawing/2014/main" id="{39F570EE-1917-2543-B236-70AF8F4892DC}"/>
              </a:ext>
            </a:extLst>
          </p:cNvPr>
          <p:cNvSpPr>
            <a:spLocks noGrp="1"/>
          </p:cNvSpPr>
          <p:nvPr>
            <p:ph type="subTitle" idx="1"/>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BEC59BC0-FE37-254D-8672-8B9BDF78CEE5}"/>
              </a:ext>
            </a:extLst>
          </p:cNvPr>
          <p:cNvPicPr>
            <a:picLocks noChangeAspect="1"/>
          </p:cNvPicPr>
          <p:nvPr/>
        </p:nvPicPr>
        <p:blipFill>
          <a:blip r:embed="rId2"/>
          <a:stretch>
            <a:fillRect/>
          </a:stretch>
        </p:blipFill>
        <p:spPr>
          <a:xfrm>
            <a:off x="1181601" y="2455331"/>
            <a:ext cx="7931401" cy="3279041"/>
          </a:xfrm>
          <a:prstGeom prst="rect">
            <a:avLst/>
          </a:prstGeom>
        </p:spPr>
      </p:pic>
    </p:spTree>
    <p:extLst>
      <p:ext uri="{BB962C8B-B14F-4D97-AF65-F5344CB8AC3E}">
        <p14:creationId xmlns:p14="http://schemas.microsoft.com/office/powerpoint/2010/main" val="878213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83189C0-98B3-604B-A129-5C14EF03A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87" y="1597509"/>
            <a:ext cx="1972065" cy="35079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205EAF3-47A1-BA4D-8C83-D889BFE24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915" y="1597509"/>
            <a:ext cx="1973250" cy="35079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8799D7A-9A3C-2F47-B003-BDE852435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979" y="1598193"/>
            <a:ext cx="1973250" cy="35079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A300948-A5D1-F44B-98CE-E6F2F5583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2894" y="1557168"/>
            <a:ext cx="2165851" cy="366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37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D9387560-E81C-A543-90EF-0388B9942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832" y="1930495"/>
            <a:ext cx="1959508" cy="350799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5A48D86-C6B9-8B4C-BADA-8D3A61A16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305" y="1859476"/>
            <a:ext cx="1959508" cy="349096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E88CFF5-0821-3145-9096-A4204467B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1779" y="1859476"/>
            <a:ext cx="1959509" cy="340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788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3AB4-944C-8944-A5FA-1CEA54B53488}"/>
              </a:ext>
            </a:extLst>
          </p:cNvPr>
          <p:cNvSpPr>
            <a:spLocks noGrp="1"/>
          </p:cNvSpPr>
          <p:nvPr>
            <p:ph type="title"/>
          </p:nvPr>
        </p:nvSpPr>
        <p:spPr>
          <a:xfrm>
            <a:off x="677328" y="609600"/>
            <a:ext cx="6294972" cy="1320800"/>
          </a:xfrm>
        </p:spPr>
        <p:txBody>
          <a:bodyPr anchor="ctr">
            <a:normAutofit/>
          </a:bodyPr>
          <a:lstStyle/>
          <a:p>
            <a:pPr>
              <a:lnSpc>
                <a:spcPct val="90000"/>
              </a:lnSpc>
            </a:pPr>
            <a:r>
              <a:rPr lang="en-US" sz="2800" dirty="0"/>
              <a:t>Issues uploading photos ? Hunch</a:t>
            </a:r>
          </a:p>
        </p:txBody>
      </p:sp>
      <p:sp>
        <p:nvSpPr>
          <p:cNvPr id="3" name="Content Placeholder 2">
            <a:extLst>
              <a:ext uri="{FF2B5EF4-FFF2-40B4-BE49-F238E27FC236}">
                <a16:creationId xmlns:a16="http://schemas.microsoft.com/office/drawing/2014/main" id="{5F58BA3A-975E-844C-AA2F-28B2CF2F5752}"/>
              </a:ext>
            </a:extLst>
          </p:cNvPr>
          <p:cNvSpPr>
            <a:spLocks noGrp="1"/>
          </p:cNvSpPr>
          <p:nvPr>
            <p:ph idx="1"/>
          </p:nvPr>
        </p:nvSpPr>
        <p:spPr>
          <a:xfrm>
            <a:off x="677328" y="1598500"/>
            <a:ext cx="4120531" cy="3880773"/>
          </a:xfrm>
        </p:spPr>
        <p:txBody>
          <a:bodyPr>
            <a:normAutofit/>
          </a:bodyPr>
          <a:lstStyle/>
          <a:p>
            <a:pPr marL="0" indent="0">
              <a:buNone/>
            </a:pPr>
            <a:r>
              <a:rPr lang="en-US" u="sng" dirty="0"/>
              <a:t>Desktop research and interview finding</a:t>
            </a:r>
          </a:p>
          <a:p>
            <a:endParaRPr lang="en-US" u="sng" dirty="0"/>
          </a:p>
          <a:p>
            <a:endParaRPr lang="en-US" u="sng" dirty="0"/>
          </a:p>
        </p:txBody>
      </p:sp>
      <p:pic>
        <p:nvPicPr>
          <p:cNvPr id="5" name="BG.mp4" descr="BG.mp4">
            <a:hlinkClick r:id="" action="ppaction://media"/>
            <a:extLst>
              <a:ext uri="{FF2B5EF4-FFF2-40B4-BE49-F238E27FC236}">
                <a16:creationId xmlns:a16="http://schemas.microsoft.com/office/drawing/2014/main" id="{97C6C79F-2214-4A46-83CC-D60E65C918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3216" y="2294828"/>
            <a:ext cx="6294972" cy="3677348"/>
          </a:xfrm>
          <a:prstGeom prst="rect">
            <a:avLst/>
          </a:prstGeom>
        </p:spPr>
      </p:pic>
    </p:spTree>
    <p:extLst>
      <p:ext uri="{BB962C8B-B14F-4D97-AF65-F5344CB8AC3E}">
        <p14:creationId xmlns:p14="http://schemas.microsoft.com/office/powerpoint/2010/main" val="1446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A7D880E-32FA-E345-8788-D5B79E97F6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98" r="15253" b="1"/>
          <a:stretch/>
        </p:blipFill>
        <p:spPr bwMode="auto">
          <a:xfrm>
            <a:off x="252910" y="3261653"/>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889D7E7-9230-ED4B-A93E-85482FFAD3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05" r="4" b="11698"/>
          <a:stretch/>
        </p:blipFill>
        <p:spPr bwMode="auto">
          <a:xfrm>
            <a:off x="3521315" y="3261653"/>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CD0526D1-BF5E-BD41-8A7F-B16678DBC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25" r="1" b="32876"/>
          <a:stretch/>
        </p:blipFill>
        <p:spPr bwMode="auto">
          <a:xfrm>
            <a:off x="6789720" y="3261653"/>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AC9242-3360-F045-9FA1-983A776D22B2}"/>
              </a:ext>
            </a:extLst>
          </p:cNvPr>
          <p:cNvSpPr/>
          <p:nvPr/>
        </p:nvSpPr>
        <p:spPr>
          <a:xfrm>
            <a:off x="252912" y="301109"/>
            <a:ext cx="3719014" cy="646331"/>
          </a:xfrm>
          <a:prstGeom prst="rect">
            <a:avLst/>
          </a:prstGeom>
        </p:spPr>
        <p:txBody>
          <a:bodyPr wrap="square">
            <a:spAutoFit/>
          </a:bodyPr>
          <a:lstStyle/>
          <a:p>
            <a:r>
              <a:rPr lang="en-US" u="sng" dirty="0"/>
              <a:t>Desktop research and interview finding</a:t>
            </a:r>
          </a:p>
        </p:txBody>
      </p:sp>
      <p:sp>
        <p:nvSpPr>
          <p:cNvPr id="6" name="TextBox 5">
            <a:extLst>
              <a:ext uri="{FF2B5EF4-FFF2-40B4-BE49-F238E27FC236}">
                <a16:creationId xmlns:a16="http://schemas.microsoft.com/office/drawing/2014/main" id="{C121BDAC-6AD8-B34D-B0FD-27753F51A46B}"/>
              </a:ext>
            </a:extLst>
          </p:cNvPr>
          <p:cNvSpPr txBox="1"/>
          <p:nvPr/>
        </p:nvSpPr>
        <p:spPr>
          <a:xfrm>
            <a:off x="384684" y="1276493"/>
            <a:ext cx="2586037" cy="1477328"/>
          </a:xfrm>
          <a:prstGeom prst="rect">
            <a:avLst/>
          </a:prstGeom>
          <a:noFill/>
        </p:spPr>
        <p:txBody>
          <a:bodyPr wrap="square" rtlCol="0">
            <a:spAutoFit/>
          </a:bodyPr>
          <a:lstStyle/>
          <a:p>
            <a:r>
              <a:rPr lang="en-US" dirty="0"/>
              <a:t>“It’s hard to see where to upload photos, especially if you have already saved your activity”</a:t>
            </a:r>
          </a:p>
        </p:txBody>
      </p:sp>
      <p:sp>
        <p:nvSpPr>
          <p:cNvPr id="13" name="TextBox 12">
            <a:extLst>
              <a:ext uri="{FF2B5EF4-FFF2-40B4-BE49-F238E27FC236}">
                <a16:creationId xmlns:a16="http://schemas.microsoft.com/office/drawing/2014/main" id="{33FD8E6B-0C33-444A-B49B-581C95333072}"/>
              </a:ext>
            </a:extLst>
          </p:cNvPr>
          <p:cNvSpPr txBox="1"/>
          <p:nvPr/>
        </p:nvSpPr>
        <p:spPr>
          <a:xfrm>
            <a:off x="3606085" y="1243733"/>
            <a:ext cx="3220447" cy="1477328"/>
          </a:xfrm>
          <a:prstGeom prst="rect">
            <a:avLst/>
          </a:prstGeom>
          <a:noFill/>
        </p:spPr>
        <p:txBody>
          <a:bodyPr wrap="square" rtlCol="0">
            <a:spAutoFit/>
          </a:bodyPr>
          <a:lstStyle/>
          <a:p>
            <a:r>
              <a:rPr lang="en-US" dirty="0"/>
              <a:t>“ Once you have picked a photo from your album, the thumbnail is too small to see what photo you have uploaded”</a:t>
            </a:r>
          </a:p>
        </p:txBody>
      </p:sp>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CD95AB19-A025-4E49-B63B-90FA7C510702}"/>
                  </a:ext>
                </a:extLst>
              </p14:cNvPr>
              <p14:cNvContentPartPr/>
              <p14:nvPr/>
            </p14:nvContentPartPr>
            <p14:xfrm>
              <a:off x="4657757" y="2110264"/>
              <a:ext cx="1853640" cy="69120"/>
            </p14:xfrm>
          </p:contentPart>
        </mc:Choice>
        <mc:Fallback xmlns="">
          <p:pic>
            <p:nvPicPr>
              <p:cNvPr id="14" name="Ink 13">
                <a:extLst>
                  <a:ext uri="{FF2B5EF4-FFF2-40B4-BE49-F238E27FC236}">
                    <a16:creationId xmlns:a16="http://schemas.microsoft.com/office/drawing/2014/main" id="{CD95AB19-A025-4E49-B63B-90FA7C510702}"/>
                  </a:ext>
                </a:extLst>
              </p:cNvPr>
              <p:cNvPicPr/>
              <p:nvPr/>
            </p:nvPicPr>
            <p:blipFill>
              <a:blip r:embed="rId6"/>
              <a:stretch>
                <a:fillRect/>
              </a:stretch>
            </p:blipFill>
            <p:spPr>
              <a:xfrm>
                <a:off x="4649117" y="2101264"/>
                <a:ext cx="18712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4E40C24D-325E-804E-93F8-C7FD0BE74282}"/>
                  </a:ext>
                </a:extLst>
              </p14:cNvPr>
              <p14:cNvContentPartPr/>
              <p14:nvPr/>
            </p14:nvContentPartPr>
            <p14:xfrm>
              <a:off x="4266842" y="2380445"/>
              <a:ext cx="1135440" cy="54000"/>
            </p14:xfrm>
          </p:contentPart>
        </mc:Choice>
        <mc:Fallback xmlns="">
          <p:pic>
            <p:nvPicPr>
              <p:cNvPr id="15" name="Ink 14">
                <a:extLst>
                  <a:ext uri="{FF2B5EF4-FFF2-40B4-BE49-F238E27FC236}">
                    <a16:creationId xmlns:a16="http://schemas.microsoft.com/office/drawing/2014/main" id="{4E40C24D-325E-804E-93F8-C7FD0BE74282}"/>
                  </a:ext>
                </a:extLst>
              </p:cNvPr>
              <p:cNvPicPr/>
              <p:nvPr/>
            </p:nvPicPr>
            <p:blipFill>
              <a:blip r:embed="rId8"/>
              <a:stretch>
                <a:fillRect/>
              </a:stretch>
            </p:blipFill>
            <p:spPr>
              <a:xfrm>
                <a:off x="4258202" y="2371445"/>
                <a:ext cx="1153080" cy="71640"/>
              </a:xfrm>
              <a:prstGeom prst="rect">
                <a:avLst/>
              </a:prstGeom>
            </p:spPr>
          </p:pic>
        </mc:Fallback>
      </mc:AlternateContent>
      <p:sp>
        <p:nvSpPr>
          <p:cNvPr id="16" name="TextBox 15">
            <a:extLst>
              <a:ext uri="{FF2B5EF4-FFF2-40B4-BE49-F238E27FC236}">
                <a16:creationId xmlns:a16="http://schemas.microsoft.com/office/drawing/2014/main" id="{A16FFC98-5242-4F49-8A74-2D4298D18B24}"/>
              </a:ext>
            </a:extLst>
          </p:cNvPr>
          <p:cNvSpPr txBox="1"/>
          <p:nvPr/>
        </p:nvSpPr>
        <p:spPr>
          <a:xfrm>
            <a:off x="6789719" y="1216730"/>
            <a:ext cx="3220447" cy="1754326"/>
          </a:xfrm>
          <a:prstGeom prst="rect">
            <a:avLst/>
          </a:prstGeom>
          <a:noFill/>
        </p:spPr>
        <p:txBody>
          <a:bodyPr wrap="square" rtlCol="0">
            <a:spAutoFit/>
          </a:bodyPr>
          <a:lstStyle/>
          <a:p>
            <a:r>
              <a:rPr lang="en-US" dirty="0"/>
              <a:t>“The very first few times I tried to upload an image, it brought me to tears! Your eyes are drawn to Save Activity and you miss your chance to upload an image”</a:t>
            </a:r>
          </a:p>
        </p:txBody>
      </p:sp>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D5A6A7DA-E59E-3F46-BD45-36524CD0D767}"/>
                  </a:ext>
                </a:extLst>
              </p14:cNvPr>
              <p14:cNvContentPartPr/>
              <p14:nvPr/>
            </p14:nvContentPartPr>
            <p14:xfrm>
              <a:off x="7070757" y="2059464"/>
              <a:ext cx="1853640" cy="69120"/>
            </p14:xfrm>
          </p:contentPart>
        </mc:Choice>
        <mc:Fallback xmlns="">
          <p:pic>
            <p:nvPicPr>
              <p:cNvPr id="22" name="Ink 21">
                <a:extLst>
                  <a:ext uri="{FF2B5EF4-FFF2-40B4-BE49-F238E27FC236}">
                    <a16:creationId xmlns:a16="http://schemas.microsoft.com/office/drawing/2014/main" id="{D5A6A7DA-E59E-3F46-BD45-36524CD0D767}"/>
                  </a:ext>
                </a:extLst>
              </p:cNvPr>
              <p:cNvPicPr/>
              <p:nvPr/>
            </p:nvPicPr>
            <p:blipFill>
              <a:blip r:embed="rId6"/>
              <a:stretch>
                <a:fillRect/>
              </a:stretch>
            </p:blipFill>
            <p:spPr>
              <a:xfrm>
                <a:off x="7062117" y="2050464"/>
                <a:ext cx="18712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D24ECC73-C88A-E34D-A118-28083A3B3E50}"/>
                  </a:ext>
                </a:extLst>
              </p14:cNvPr>
              <p14:cNvContentPartPr/>
              <p14:nvPr/>
            </p14:nvContentPartPr>
            <p14:xfrm>
              <a:off x="8474776" y="2930778"/>
              <a:ext cx="1135440" cy="54000"/>
            </p14:xfrm>
          </p:contentPart>
        </mc:Choice>
        <mc:Fallback xmlns="">
          <p:pic>
            <p:nvPicPr>
              <p:cNvPr id="25" name="Ink 24">
                <a:extLst>
                  <a:ext uri="{FF2B5EF4-FFF2-40B4-BE49-F238E27FC236}">
                    <a16:creationId xmlns:a16="http://schemas.microsoft.com/office/drawing/2014/main" id="{D24ECC73-C88A-E34D-A118-28083A3B3E50}"/>
                  </a:ext>
                </a:extLst>
              </p:cNvPr>
              <p:cNvPicPr/>
              <p:nvPr/>
            </p:nvPicPr>
            <p:blipFill>
              <a:blip r:embed="rId8"/>
              <a:stretch>
                <a:fillRect/>
              </a:stretch>
            </p:blipFill>
            <p:spPr>
              <a:xfrm>
                <a:off x="8466136" y="2921778"/>
                <a:ext cx="11530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A25957DC-64D5-A24E-B599-698E0397D566}"/>
                  </a:ext>
                </a:extLst>
              </p14:cNvPr>
              <p14:cNvContentPartPr/>
              <p14:nvPr/>
            </p14:nvContentPartPr>
            <p14:xfrm>
              <a:off x="686733" y="1869001"/>
              <a:ext cx="1135440" cy="54000"/>
            </p14:xfrm>
          </p:contentPart>
        </mc:Choice>
        <mc:Fallback xmlns="">
          <p:pic>
            <p:nvPicPr>
              <p:cNvPr id="26" name="Ink 25">
                <a:extLst>
                  <a:ext uri="{FF2B5EF4-FFF2-40B4-BE49-F238E27FC236}">
                    <a16:creationId xmlns:a16="http://schemas.microsoft.com/office/drawing/2014/main" id="{A25957DC-64D5-A24E-B599-698E0397D566}"/>
                  </a:ext>
                </a:extLst>
              </p:cNvPr>
              <p:cNvPicPr/>
              <p:nvPr/>
            </p:nvPicPr>
            <p:blipFill>
              <a:blip r:embed="rId8"/>
              <a:stretch>
                <a:fillRect/>
              </a:stretch>
            </p:blipFill>
            <p:spPr>
              <a:xfrm>
                <a:off x="678093" y="1860001"/>
                <a:ext cx="11530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68D151E4-E02D-9442-AFB2-CD62F49C3C29}"/>
                  </a:ext>
                </a:extLst>
              </p14:cNvPr>
              <p14:cNvContentPartPr/>
              <p14:nvPr/>
            </p14:nvContentPartPr>
            <p14:xfrm>
              <a:off x="953662" y="1583322"/>
              <a:ext cx="1853640" cy="69120"/>
            </p14:xfrm>
          </p:contentPart>
        </mc:Choice>
        <mc:Fallback xmlns="">
          <p:pic>
            <p:nvPicPr>
              <p:cNvPr id="27" name="Ink 26">
                <a:extLst>
                  <a:ext uri="{FF2B5EF4-FFF2-40B4-BE49-F238E27FC236}">
                    <a16:creationId xmlns:a16="http://schemas.microsoft.com/office/drawing/2014/main" id="{68D151E4-E02D-9442-AFB2-CD62F49C3C29}"/>
                  </a:ext>
                </a:extLst>
              </p:cNvPr>
              <p:cNvPicPr/>
              <p:nvPr/>
            </p:nvPicPr>
            <p:blipFill>
              <a:blip r:embed="rId6"/>
              <a:stretch>
                <a:fillRect/>
              </a:stretch>
            </p:blipFill>
            <p:spPr>
              <a:xfrm>
                <a:off x="945022" y="1574322"/>
                <a:ext cx="1871280" cy="86760"/>
              </a:xfrm>
              <a:prstGeom prst="rect">
                <a:avLst/>
              </a:prstGeom>
            </p:spPr>
          </p:pic>
        </mc:Fallback>
      </mc:AlternateContent>
    </p:spTree>
    <p:extLst>
      <p:ext uri="{BB962C8B-B14F-4D97-AF65-F5344CB8AC3E}">
        <p14:creationId xmlns:p14="http://schemas.microsoft.com/office/powerpoint/2010/main" val="979698029"/>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2F76A4C-C7DF-F641-8AA3-D3B304184A99}"/>
              </a:ext>
            </a:extLst>
          </p:cNvPr>
          <p:cNvSpPr>
            <a:spLocks noGrp="1"/>
          </p:cNvSpPr>
          <p:nvPr>
            <p:ph idx="1"/>
          </p:nvPr>
        </p:nvSpPr>
        <p:spPr>
          <a:xfrm>
            <a:off x="3177" y="0"/>
            <a:ext cx="7531479" cy="6857999"/>
          </a:xfrm>
        </p:spPr>
        <p:txBody>
          <a:bodyPr anchor="ctr">
            <a:normAutofit/>
          </a:bodyPr>
          <a:lstStyle/>
          <a:p>
            <a:pPr marL="0" indent="0">
              <a:lnSpc>
                <a:spcPct val="90000"/>
              </a:lnSpc>
              <a:buNone/>
            </a:pPr>
            <a:r>
              <a:rPr lang="en-AU" sz="500" dirty="0"/>
              <a:t>?</a:t>
            </a:r>
          </a:p>
          <a:p>
            <a:pPr>
              <a:lnSpc>
                <a:spcPct val="90000"/>
              </a:lnSpc>
            </a:pPr>
            <a:br>
              <a:rPr lang="en-AU" sz="500" dirty="0"/>
            </a:br>
            <a:endParaRPr lang="en-US" sz="500" dirty="0"/>
          </a:p>
        </p:txBody>
      </p:sp>
      <p:sp>
        <p:nvSpPr>
          <p:cNvPr id="11" name="Rectangle 10">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B6AE19-30AC-D342-8058-EDFE41AB2F9B}"/>
              </a:ext>
            </a:extLst>
          </p:cNvPr>
          <p:cNvSpPr>
            <a:spLocks noGrp="1"/>
          </p:cNvSpPr>
          <p:nvPr>
            <p:ph type="title"/>
          </p:nvPr>
        </p:nvSpPr>
        <p:spPr>
          <a:xfrm>
            <a:off x="7829658" y="1253067"/>
            <a:ext cx="3371742" cy="4351866"/>
          </a:xfrm>
        </p:spPr>
        <p:txBody>
          <a:bodyPr anchor="ctr">
            <a:normAutofit/>
          </a:bodyPr>
          <a:lstStyle/>
          <a:p>
            <a:r>
              <a:rPr lang="en-US" dirty="0">
                <a:solidFill>
                  <a:schemeClr val="bg1"/>
                </a:solidFill>
              </a:rPr>
              <a:t>In </a:t>
            </a:r>
            <a:r>
              <a:rPr lang="en-US">
                <a:solidFill>
                  <a:schemeClr val="bg1"/>
                </a:solidFill>
              </a:rPr>
              <a:t>depth Interviews</a:t>
            </a:r>
            <a:endParaRPr lang="en-US" dirty="0">
              <a:solidFill>
                <a:schemeClr val="bg1"/>
              </a:solidFill>
            </a:endParaRPr>
          </a:p>
        </p:txBody>
      </p:sp>
      <p:sp>
        <p:nvSpPr>
          <p:cNvPr id="5" name="Rectangle 4">
            <a:extLst>
              <a:ext uri="{FF2B5EF4-FFF2-40B4-BE49-F238E27FC236}">
                <a16:creationId xmlns:a16="http://schemas.microsoft.com/office/drawing/2014/main" id="{44A9EF87-4E0E-E24A-823A-3914A24AA26B}"/>
              </a:ext>
            </a:extLst>
          </p:cNvPr>
          <p:cNvSpPr/>
          <p:nvPr/>
        </p:nvSpPr>
        <p:spPr>
          <a:xfrm>
            <a:off x="34301" y="0"/>
            <a:ext cx="7497181" cy="7448193"/>
          </a:xfrm>
          <a:prstGeom prst="rect">
            <a:avLst/>
          </a:prstGeom>
        </p:spPr>
        <p:txBody>
          <a:bodyPr wrap="square">
            <a:spAutoFit/>
          </a:bodyPr>
          <a:lstStyle/>
          <a:p>
            <a:pPr>
              <a:spcAft>
                <a:spcPts val="800"/>
              </a:spcAft>
            </a:pPr>
            <a:r>
              <a:rPr lang="en-AU" u="sng" dirty="0">
                <a:solidFill>
                  <a:srgbClr val="000000"/>
                </a:solidFill>
                <a:latin typeface="Calibri" panose="020F0502020204030204" pitchFamily="34" charset="0"/>
              </a:rPr>
              <a:t>Interview questions</a:t>
            </a:r>
            <a:endParaRPr lang="en-AU" dirty="0"/>
          </a:p>
          <a:p>
            <a:pPr>
              <a:spcAft>
                <a:spcPts val="800"/>
              </a:spcAft>
            </a:pPr>
            <a:r>
              <a:rPr lang="en-AU" dirty="0">
                <a:solidFill>
                  <a:srgbClr val="000000"/>
                </a:solidFill>
                <a:latin typeface="Calibri" panose="020F0502020204030204" pitchFamily="34" charset="0"/>
              </a:rPr>
              <a:t>How was your day? What did you do today? What are your hobbies?</a:t>
            </a:r>
            <a:endParaRPr lang="en-AU" dirty="0"/>
          </a:p>
          <a:p>
            <a:pPr>
              <a:spcAft>
                <a:spcPts val="800"/>
              </a:spcAft>
            </a:pPr>
            <a:r>
              <a:rPr lang="en-AU" dirty="0">
                <a:solidFill>
                  <a:srgbClr val="000000"/>
                </a:solidFill>
                <a:latin typeface="Calibri" panose="020F0502020204030204" pitchFamily="34" charset="0"/>
              </a:rPr>
              <a:t>Do you do any sports? Do you have a fitness goal?</a:t>
            </a:r>
            <a:endParaRPr lang="en-AU" dirty="0"/>
          </a:p>
          <a:p>
            <a:pPr>
              <a:spcAft>
                <a:spcPts val="800"/>
              </a:spcAft>
            </a:pPr>
            <a:r>
              <a:rPr lang="en-AU" u="sng" dirty="0">
                <a:solidFill>
                  <a:srgbClr val="000000"/>
                </a:solidFill>
                <a:latin typeface="Calibri" panose="020F0502020204030204" pitchFamily="34" charset="0"/>
              </a:rPr>
              <a:t>Usability questions</a:t>
            </a:r>
            <a:endParaRPr lang="en-AU" dirty="0"/>
          </a:p>
          <a:p>
            <a:pPr>
              <a:spcAft>
                <a:spcPts val="800"/>
              </a:spcAft>
            </a:pPr>
            <a:r>
              <a:rPr lang="en-AU" dirty="0">
                <a:solidFill>
                  <a:srgbClr val="000000"/>
                </a:solidFill>
                <a:latin typeface="Calibri" panose="020F0502020204030204" pitchFamily="34" charset="0"/>
              </a:rPr>
              <a:t>How long have you used Strava?</a:t>
            </a:r>
            <a:endParaRPr lang="en-AU" dirty="0"/>
          </a:p>
          <a:p>
            <a:pPr>
              <a:spcAft>
                <a:spcPts val="800"/>
              </a:spcAft>
            </a:pPr>
            <a:r>
              <a:rPr lang="en-AU" dirty="0">
                <a:solidFill>
                  <a:srgbClr val="000000"/>
                </a:solidFill>
                <a:latin typeface="Calibri" panose="020F0502020204030204" pitchFamily="34" charset="0"/>
              </a:rPr>
              <a:t>Have you used any other application similar to Strava? If so, what are they?</a:t>
            </a:r>
            <a:endParaRPr lang="en-AU" dirty="0"/>
          </a:p>
          <a:p>
            <a:pPr>
              <a:spcAft>
                <a:spcPts val="800"/>
              </a:spcAft>
            </a:pPr>
            <a:r>
              <a:rPr lang="en-AU" dirty="0">
                <a:solidFill>
                  <a:srgbClr val="000000"/>
                </a:solidFill>
                <a:latin typeface="Calibri" panose="020F0502020204030204" pitchFamily="34" charset="0"/>
              </a:rPr>
              <a:t>What do you like the most about Strava?</a:t>
            </a:r>
            <a:endParaRPr lang="en-AU" dirty="0"/>
          </a:p>
          <a:p>
            <a:pPr>
              <a:spcAft>
                <a:spcPts val="800"/>
              </a:spcAft>
            </a:pPr>
            <a:r>
              <a:rPr lang="en-AU" dirty="0">
                <a:solidFill>
                  <a:srgbClr val="000000"/>
                </a:solidFill>
                <a:latin typeface="Calibri" panose="020F0502020204030204" pitchFamily="34" charset="0"/>
              </a:rPr>
              <a:t>Do you like to share images or photos with your recorded activity? </a:t>
            </a:r>
            <a:endParaRPr lang="en-AU" dirty="0"/>
          </a:p>
          <a:p>
            <a:pPr>
              <a:spcAft>
                <a:spcPts val="800"/>
              </a:spcAft>
            </a:pPr>
            <a:r>
              <a:rPr lang="en-AU" dirty="0">
                <a:solidFill>
                  <a:srgbClr val="000000"/>
                </a:solidFill>
                <a:latin typeface="Calibri" panose="020F0502020204030204" pitchFamily="34" charset="0"/>
              </a:rPr>
              <a:t>How often do you share images or photos with your recorded activity?</a:t>
            </a:r>
            <a:endParaRPr lang="en-AU" dirty="0"/>
          </a:p>
          <a:p>
            <a:pPr>
              <a:spcAft>
                <a:spcPts val="800"/>
              </a:spcAft>
            </a:pPr>
            <a:r>
              <a:rPr lang="en-AU" dirty="0">
                <a:solidFill>
                  <a:srgbClr val="000000"/>
                </a:solidFill>
                <a:latin typeface="Calibri" panose="020F0502020204030204" pitchFamily="34" charset="0"/>
              </a:rPr>
              <a:t>How do you find the experiences of uploading an image or photo to add to your recorded activity?</a:t>
            </a:r>
            <a:endParaRPr lang="en-AU" dirty="0"/>
          </a:p>
          <a:p>
            <a:pPr>
              <a:spcAft>
                <a:spcPts val="800"/>
              </a:spcAft>
            </a:pPr>
            <a:r>
              <a:rPr lang="en-AU" dirty="0">
                <a:solidFill>
                  <a:srgbClr val="000000"/>
                </a:solidFill>
                <a:latin typeface="Calibri" panose="020F0502020204030204" pitchFamily="34" charset="0"/>
              </a:rPr>
              <a:t>Can you show me how you record and then post a photo with your recorded activity?</a:t>
            </a:r>
            <a:endParaRPr lang="en-AU" dirty="0"/>
          </a:p>
          <a:p>
            <a:pPr>
              <a:spcAft>
                <a:spcPts val="800"/>
              </a:spcAft>
            </a:pPr>
            <a:r>
              <a:rPr lang="en-AU" dirty="0">
                <a:solidFill>
                  <a:srgbClr val="000000"/>
                </a:solidFill>
                <a:latin typeface="Calibri" panose="020F0502020204030204" pitchFamily="34" charset="0"/>
              </a:rPr>
              <a:t>Is there anything about uploading an image or photo that you like to change?</a:t>
            </a:r>
            <a:endParaRPr lang="en-AU" dirty="0"/>
          </a:p>
          <a:p>
            <a:pPr>
              <a:spcAft>
                <a:spcPts val="800"/>
              </a:spcAft>
            </a:pPr>
            <a:r>
              <a:rPr lang="en-AU" dirty="0">
                <a:solidFill>
                  <a:srgbClr val="000000"/>
                </a:solidFill>
                <a:latin typeface="Calibri" panose="020F0502020204030204" pitchFamily="34" charset="0"/>
              </a:rPr>
              <a:t>You mentioned you used other applications for recording activities, how was your experience uploading images using those applications?</a:t>
            </a:r>
            <a:endParaRPr lang="en-AU" dirty="0"/>
          </a:p>
          <a:p>
            <a:pPr>
              <a:spcAft>
                <a:spcPts val="800"/>
              </a:spcAft>
            </a:pPr>
            <a:r>
              <a:rPr lang="en-AU" dirty="0">
                <a:solidFill>
                  <a:srgbClr val="000000"/>
                </a:solidFill>
                <a:latin typeface="Calibri" panose="020F0502020204030204" pitchFamily="34" charset="0"/>
              </a:rPr>
              <a:t>Do you know of a better way or is there an app for easily sharing your experience and photos? </a:t>
            </a:r>
            <a:endParaRPr lang="en-AU" dirty="0"/>
          </a:p>
          <a:p>
            <a:pPr>
              <a:spcAft>
                <a:spcPts val="800"/>
              </a:spcAft>
            </a:pPr>
            <a:r>
              <a:rPr lang="en-AU" dirty="0">
                <a:solidFill>
                  <a:srgbClr val="000000"/>
                </a:solidFill>
                <a:latin typeface="Calibri" panose="020F0502020204030204" pitchFamily="34" charset="0"/>
              </a:rPr>
              <a:t>Do you have any suggestions about the app?</a:t>
            </a:r>
            <a:endParaRPr lang="en-AU" dirty="0"/>
          </a:p>
          <a:p>
            <a:br>
              <a:rPr lang="en-AU" dirty="0"/>
            </a:br>
            <a:endParaRPr lang="en-US" dirty="0"/>
          </a:p>
        </p:txBody>
      </p:sp>
    </p:spTree>
    <p:extLst>
      <p:ext uri="{BB962C8B-B14F-4D97-AF65-F5344CB8AC3E}">
        <p14:creationId xmlns:p14="http://schemas.microsoft.com/office/powerpoint/2010/main" val="2436881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498D-CB14-B24E-BDA2-F5C179C285AB}"/>
              </a:ext>
            </a:extLst>
          </p:cNvPr>
          <p:cNvSpPr>
            <a:spLocks noGrp="1"/>
          </p:cNvSpPr>
          <p:nvPr>
            <p:ph type="title"/>
          </p:nvPr>
        </p:nvSpPr>
        <p:spPr>
          <a:xfrm>
            <a:off x="677334" y="166687"/>
            <a:ext cx="8596668" cy="790575"/>
          </a:xfrm>
        </p:spPr>
        <p:txBody>
          <a:bodyPr>
            <a:normAutofit/>
          </a:bodyPr>
          <a:lstStyle/>
          <a:p>
            <a:r>
              <a:rPr lang="en-US" dirty="0"/>
              <a:t>Affinity mapping and findings</a:t>
            </a:r>
          </a:p>
        </p:txBody>
      </p:sp>
      <p:pic>
        <p:nvPicPr>
          <p:cNvPr id="8" name="Content Placeholder 7" descr="A display in a store&#10;&#10;Description automatically generated">
            <a:extLst>
              <a:ext uri="{FF2B5EF4-FFF2-40B4-BE49-F238E27FC236}">
                <a16:creationId xmlns:a16="http://schemas.microsoft.com/office/drawing/2014/main" id="{334DA383-F474-4A43-9C69-3FB880C2D8DD}"/>
              </a:ext>
            </a:extLst>
          </p:cNvPr>
          <p:cNvPicPr>
            <a:picLocks noGrp="1" noChangeAspect="1"/>
          </p:cNvPicPr>
          <p:nvPr>
            <p:ph idx="1"/>
          </p:nvPr>
        </p:nvPicPr>
        <p:blipFill>
          <a:blip r:embed="rId2"/>
          <a:stretch>
            <a:fillRect/>
          </a:stretch>
        </p:blipFill>
        <p:spPr>
          <a:xfrm>
            <a:off x="694267" y="957262"/>
            <a:ext cx="5841999" cy="2920471"/>
          </a:xfrm>
        </p:spPr>
      </p:pic>
      <p:sp>
        <p:nvSpPr>
          <p:cNvPr id="9" name="TextBox 8">
            <a:extLst>
              <a:ext uri="{FF2B5EF4-FFF2-40B4-BE49-F238E27FC236}">
                <a16:creationId xmlns:a16="http://schemas.microsoft.com/office/drawing/2014/main" id="{F010F9D5-D359-2B46-990D-F8366A5D16CC}"/>
              </a:ext>
            </a:extLst>
          </p:cNvPr>
          <p:cNvSpPr txBox="1"/>
          <p:nvPr/>
        </p:nvSpPr>
        <p:spPr>
          <a:xfrm>
            <a:off x="694267" y="4216400"/>
            <a:ext cx="7636933" cy="3416320"/>
          </a:xfrm>
          <a:prstGeom prst="rect">
            <a:avLst/>
          </a:prstGeom>
          <a:noFill/>
        </p:spPr>
        <p:txBody>
          <a:bodyPr wrap="square" rtlCol="0">
            <a:spAutoFit/>
          </a:bodyPr>
          <a:lstStyle/>
          <a:p>
            <a:r>
              <a:rPr lang="en-AU" dirty="0">
                <a:highlight>
                  <a:srgbClr val="FF0000"/>
                </a:highlight>
              </a:rPr>
              <a:t>Posting images </a:t>
            </a:r>
            <a:r>
              <a:rPr lang="en-AU" dirty="0"/>
              <a:t>is something that most Strava users would like to do. It keeps them </a:t>
            </a:r>
            <a:r>
              <a:rPr lang="en-AU" dirty="0">
                <a:highlight>
                  <a:srgbClr val="FF0000"/>
                </a:highlight>
              </a:rPr>
              <a:t>motivated</a:t>
            </a:r>
            <a:r>
              <a:rPr lang="en-AU" dirty="0"/>
              <a:t>.</a:t>
            </a:r>
          </a:p>
          <a:p>
            <a:endParaRPr lang="en-AU" dirty="0"/>
          </a:p>
          <a:p>
            <a:r>
              <a:rPr lang="en-AU" dirty="0"/>
              <a:t>Most users </a:t>
            </a:r>
            <a:r>
              <a:rPr lang="en-AU" dirty="0">
                <a:highlight>
                  <a:srgbClr val="FF0000"/>
                </a:highlight>
              </a:rPr>
              <a:t>expect the same user flow for uploading </a:t>
            </a:r>
            <a:r>
              <a:rPr lang="en-AU" dirty="0"/>
              <a:t>images to Strava as with other </a:t>
            </a:r>
            <a:r>
              <a:rPr lang="en-AU" dirty="0">
                <a:highlight>
                  <a:srgbClr val="FF0000"/>
                </a:highlight>
              </a:rPr>
              <a:t>social media platforms </a:t>
            </a:r>
            <a:r>
              <a:rPr lang="en-AU" dirty="0"/>
              <a:t>or apps. And since this is not the case, they get frustrated.</a:t>
            </a:r>
          </a:p>
          <a:p>
            <a:r>
              <a:rPr lang="en-AU" dirty="0"/>
              <a:t> </a:t>
            </a:r>
          </a:p>
          <a:p>
            <a:r>
              <a:rPr lang="en-AU" dirty="0"/>
              <a:t>Users find </a:t>
            </a:r>
            <a:r>
              <a:rPr lang="en-AU" dirty="0">
                <a:highlight>
                  <a:srgbClr val="FF0000"/>
                </a:highlight>
              </a:rPr>
              <a:t>uploading images difficult</a:t>
            </a:r>
            <a:r>
              <a:rPr lang="en-AU" dirty="0"/>
              <a:t>, especially to begin with</a:t>
            </a:r>
            <a:r>
              <a:rPr lang="en-AU" dirty="0">
                <a:highlight>
                  <a:srgbClr val="FF0000"/>
                </a:highlight>
              </a:rPr>
              <a:t>. Icons are not visible </a:t>
            </a:r>
            <a:r>
              <a:rPr lang="en-AU" dirty="0"/>
              <a:t>and the </a:t>
            </a:r>
            <a:r>
              <a:rPr lang="en-AU" dirty="0">
                <a:highlight>
                  <a:srgbClr val="FF0000"/>
                </a:highlight>
              </a:rPr>
              <a:t>thumbnail image is too small</a:t>
            </a:r>
            <a:r>
              <a:rPr lang="en-AU" dirty="0"/>
              <a:t>. </a:t>
            </a:r>
          </a:p>
          <a:p>
            <a:br>
              <a:rPr lang="en-AU" dirty="0"/>
            </a:br>
            <a:endParaRPr lang="en-AU" dirty="0"/>
          </a:p>
          <a:p>
            <a:endParaRPr lang="en-US" dirty="0"/>
          </a:p>
        </p:txBody>
      </p:sp>
    </p:spTree>
    <p:extLst>
      <p:ext uri="{BB962C8B-B14F-4D97-AF65-F5344CB8AC3E}">
        <p14:creationId xmlns:p14="http://schemas.microsoft.com/office/powerpoint/2010/main" val="839325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4C94-BC0B-654C-B5D7-8631E410A517}"/>
              </a:ext>
            </a:extLst>
          </p:cNvPr>
          <p:cNvSpPr>
            <a:spLocks noGrp="1"/>
          </p:cNvSpPr>
          <p:nvPr>
            <p:ph type="title"/>
          </p:nvPr>
        </p:nvSpPr>
        <p:spPr/>
        <p:txBody>
          <a:bodyPr/>
          <a:lstStyle/>
          <a:p>
            <a:r>
              <a:rPr lang="en-US" dirty="0"/>
              <a:t>Recommendations</a:t>
            </a:r>
          </a:p>
        </p:txBody>
      </p:sp>
      <p:sp>
        <p:nvSpPr>
          <p:cNvPr id="4" name="Content Placeholder 3">
            <a:extLst>
              <a:ext uri="{FF2B5EF4-FFF2-40B4-BE49-F238E27FC236}">
                <a16:creationId xmlns:a16="http://schemas.microsoft.com/office/drawing/2014/main" id="{EFE0C6E5-D376-8B4D-B37F-7BAB100C2912}"/>
              </a:ext>
            </a:extLst>
          </p:cNvPr>
          <p:cNvSpPr>
            <a:spLocks noGrp="1"/>
          </p:cNvSpPr>
          <p:nvPr>
            <p:ph idx="1"/>
          </p:nvPr>
        </p:nvSpPr>
        <p:spPr>
          <a:xfrm>
            <a:off x="677334" y="1354239"/>
            <a:ext cx="6637160" cy="4687124"/>
          </a:xfrm>
        </p:spPr>
        <p:txBody>
          <a:bodyPr>
            <a:normAutofit/>
          </a:bodyPr>
          <a:lstStyle/>
          <a:p>
            <a:r>
              <a:rPr lang="en-AU" dirty="0"/>
              <a:t> After completion of your activity highlight the “Add photo to your run”  icon so it is more visible.</a:t>
            </a:r>
          </a:p>
          <a:p>
            <a:endParaRPr lang="en-AU" dirty="0"/>
          </a:p>
          <a:p>
            <a:r>
              <a:rPr lang="en-AU" dirty="0"/>
              <a:t>Larger thumbnails after you have selected an image to post. This is  where you're about to save your activity, but you haven’t saved it yet. </a:t>
            </a:r>
          </a:p>
          <a:p>
            <a:endParaRPr lang="en-AU" dirty="0"/>
          </a:p>
          <a:p>
            <a:endParaRPr lang="en-AU" dirty="0"/>
          </a:p>
          <a:p>
            <a:r>
              <a:rPr lang="en-AU" dirty="0"/>
              <a:t>After you have saved your image and you are thinking about adding another image, instead of having the + icon in the top left corner, either have an image icon or place that option in the top right side of the screen within the main menu (identified by 3 dots) .</a:t>
            </a:r>
            <a:br>
              <a:rPr lang="en-AU" dirty="0"/>
            </a:br>
            <a:endParaRPr lang="en-US" dirty="0"/>
          </a:p>
        </p:txBody>
      </p:sp>
      <p:pic>
        <p:nvPicPr>
          <p:cNvPr id="6" name="Picture 4">
            <a:extLst>
              <a:ext uri="{FF2B5EF4-FFF2-40B4-BE49-F238E27FC236}">
                <a16:creationId xmlns:a16="http://schemas.microsoft.com/office/drawing/2014/main" id="{A3ED1A9C-E09F-BD47-B062-552FD1B90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794" y="798759"/>
            <a:ext cx="1469208" cy="2630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B05AFE9-0703-6643-8C5D-B345FF8C9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794" y="3665436"/>
            <a:ext cx="1487350" cy="258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848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BA695-EBCE-6146-A0D2-0B81C7E7DE7A}"/>
              </a:ext>
            </a:extLst>
          </p:cNvPr>
          <p:cNvSpPr>
            <a:spLocks noGrp="1"/>
          </p:cNvSpPr>
          <p:nvPr>
            <p:ph type="title"/>
          </p:nvPr>
        </p:nvSpPr>
        <p:spPr>
          <a:xfrm>
            <a:off x="757195" y="353817"/>
            <a:ext cx="8596668" cy="827190"/>
          </a:xfrm>
        </p:spPr>
        <p:txBody>
          <a:bodyPr/>
          <a:lstStyle/>
          <a:p>
            <a:r>
              <a:rPr lang="en-US" dirty="0"/>
              <a:t>Ideation</a:t>
            </a:r>
          </a:p>
        </p:txBody>
      </p:sp>
      <p:pic>
        <p:nvPicPr>
          <p:cNvPr id="11" name="Picture 10" descr="A close up of text on a white background&#10;&#10;Description automatically generated">
            <a:extLst>
              <a:ext uri="{FF2B5EF4-FFF2-40B4-BE49-F238E27FC236}">
                <a16:creationId xmlns:a16="http://schemas.microsoft.com/office/drawing/2014/main" id="{3DA45438-C308-8F44-9AF1-4632553573A5}"/>
              </a:ext>
            </a:extLst>
          </p:cNvPr>
          <p:cNvPicPr>
            <a:picLocks noChangeAspect="1"/>
          </p:cNvPicPr>
          <p:nvPr/>
        </p:nvPicPr>
        <p:blipFill>
          <a:blip r:embed="rId2"/>
          <a:stretch>
            <a:fillRect/>
          </a:stretch>
        </p:blipFill>
        <p:spPr>
          <a:xfrm rot="5400000">
            <a:off x="1330088" y="593860"/>
            <a:ext cx="2582635" cy="3756930"/>
          </a:xfrm>
          <a:prstGeom prst="rect">
            <a:avLst/>
          </a:prstGeom>
        </p:spPr>
      </p:pic>
      <p:sp>
        <p:nvSpPr>
          <p:cNvPr id="16" name="Rectangle 15">
            <a:extLst>
              <a:ext uri="{FF2B5EF4-FFF2-40B4-BE49-F238E27FC236}">
                <a16:creationId xmlns:a16="http://schemas.microsoft.com/office/drawing/2014/main" id="{B395960E-B73C-5C4F-9765-266FC8DEF406}"/>
              </a:ext>
            </a:extLst>
          </p:cNvPr>
          <p:cNvSpPr/>
          <p:nvPr/>
        </p:nvSpPr>
        <p:spPr>
          <a:xfrm>
            <a:off x="4780253" y="1181007"/>
            <a:ext cx="4734138" cy="2708434"/>
          </a:xfrm>
          <a:prstGeom prst="rect">
            <a:avLst/>
          </a:prstGeom>
          <a:solidFill>
            <a:schemeClr val="bg2"/>
          </a:solidFill>
        </p:spPr>
        <p:txBody>
          <a:bodyPr wrap="square">
            <a:spAutoFit/>
          </a:bodyPr>
          <a:lstStyle/>
          <a:p>
            <a:r>
              <a:rPr lang="en-AU" sz="1600" dirty="0">
                <a:solidFill>
                  <a:srgbClr val="FFC000"/>
                </a:solidFill>
                <a:latin typeface="Calibri" panose="020F0502020204030204" pitchFamily="34" charset="0"/>
              </a:rPr>
              <a:t>Idea 1</a:t>
            </a:r>
            <a:r>
              <a:rPr lang="en-AU" sz="1600" dirty="0">
                <a:latin typeface="Calibri" panose="020F0502020204030204" pitchFamily="34" charset="0"/>
              </a:rPr>
              <a:t>. User has uploaded the photo, then uses two fingers to enlarge the photo. </a:t>
            </a:r>
          </a:p>
          <a:p>
            <a:endParaRPr lang="en-AU" dirty="0"/>
          </a:p>
          <a:p>
            <a:r>
              <a:rPr lang="en-AU" sz="1500" dirty="0">
                <a:solidFill>
                  <a:srgbClr val="FFC000"/>
                </a:solidFill>
              </a:rPr>
              <a:t>Idea 2</a:t>
            </a:r>
            <a:r>
              <a:rPr lang="en-AU" sz="1500" dirty="0"/>
              <a:t>. User selects a photo, and the photo is automatically enlarged and gone to Save your activity page. All the user must do is to press Save Activity.  </a:t>
            </a:r>
            <a:br>
              <a:rPr lang="en-AU" sz="1500" dirty="0"/>
            </a:br>
            <a:endParaRPr lang="en-AU" sz="1500" dirty="0"/>
          </a:p>
          <a:p>
            <a:r>
              <a:rPr lang="en-AU" sz="1500" dirty="0">
                <a:solidFill>
                  <a:srgbClr val="FFC000"/>
                </a:solidFill>
              </a:rPr>
              <a:t>Idea 3</a:t>
            </a:r>
            <a:r>
              <a:rPr lang="en-AU" sz="1500" dirty="0"/>
              <a:t>. Place a thick orange frame around the photo icon so when the user is about to save her or his activity, it’s easy to see where you can add images.</a:t>
            </a:r>
            <a:endParaRPr lang="en-US" sz="1500" dirty="0"/>
          </a:p>
        </p:txBody>
      </p:sp>
      <p:pic>
        <p:nvPicPr>
          <p:cNvPr id="20" name="Picture 19" descr="A picture containing old, person&#10;&#10;Description automatically generated">
            <a:extLst>
              <a:ext uri="{FF2B5EF4-FFF2-40B4-BE49-F238E27FC236}">
                <a16:creationId xmlns:a16="http://schemas.microsoft.com/office/drawing/2014/main" id="{10FAB99D-3987-854F-9CF1-6CE49D5DB8B1}"/>
              </a:ext>
            </a:extLst>
          </p:cNvPr>
          <p:cNvPicPr>
            <a:picLocks noChangeAspect="1"/>
          </p:cNvPicPr>
          <p:nvPr/>
        </p:nvPicPr>
        <p:blipFill>
          <a:blip r:embed="rId3"/>
          <a:stretch>
            <a:fillRect/>
          </a:stretch>
        </p:blipFill>
        <p:spPr>
          <a:xfrm rot="5400000">
            <a:off x="1304562" y="3549872"/>
            <a:ext cx="2647942" cy="3742676"/>
          </a:xfrm>
          <a:prstGeom prst="rect">
            <a:avLst/>
          </a:prstGeom>
        </p:spPr>
      </p:pic>
      <p:sp>
        <p:nvSpPr>
          <p:cNvPr id="19" name="Rectangle 18">
            <a:extLst>
              <a:ext uri="{FF2B5EF4-FFF2-40B4-BE49-F238E27FC236}">
                <a16:creationId xmlns:a16="http://schemas.microsoft.com/office/drawing/2014/main" id="{1854F9AA-B834-9449-BB41-C1F285B581B5}"/>
              </a:ext>
            </a:extLst>
          </p:cNvPr>
          <p:cNvSpPr/>
          <p:nvPr/>
        </p:nvSpPr>
        <p:spPr>
          <a:xfrm>
            <a:off x="4780253" y="4455855"/>
            <a:ext cx="5035079" cy="553998"/>
          </a:xfrm>
          <a:prstGeom prst="rect">
            <a:avLst/>
          </a:prstGeom>
        </p:spPr>
        <p:txBody>
          <a:bodyPr wrap="square">
            <a:spAutoFit/>
          </a:bodyPr>
          <a:lstStyle/>
          <a:p>
            <a:r>
              <a:rPr lang="en-US" sz="1500" dirty="0">
                <a:solidFill>
                  <a:srgbClr val="FFC000"/>
                </a:solidFill>
              </a:rPr>
              <a:t>Idea 4</a:t>
            </a:r>
            <a:r>
              <a:rPr lang="en-US" sz="1500" dirty="0"/>
              <a:t>. Users can take photos in activity tracking screen.</a:t>
            </a:r>
          </a:p>
        </p:txBody>
      </p:sp>
      <p:sp>
        <p:nvSpPr>
          <p:cNvPr id="21" name="Rectangle 20">
            <a:extLst>
              <a:ext uri="{FF2B5EF4-FFF2-40B4-BE49-F238E27FC236}">
                <a16:creationId xmlns:a16="http://schemas.microsoft.com/office/drawing/2014/main" id="{8FB450FD-4888-324D-9626-55D31FF6172D}"/>
              </a:ext>
            </a:extLst>
          </p:cNvPr>
          <p:cNvSpPr/>
          <p:nvPr/>
        </p:nvSpPr>
        <p:spPr>
          <a:xfrm>
            <a:off x="4780253" y="5329501"/>
            <a:ext cx="4585643" cy="784830"/>
          </a:xfrm>
          <a:prstGeom prst="rect">
            <a:avLst/>
          </a:prstGeom>
        </p:spPr>
        <p:txBody>
          <a:bodyPr wrap="square">
            <a:spAutoFit/>
          </a:bodyPr>
          <a:lstStyle/>
          <a:p>
            <a:r>
              <a:rPr lang="en-US" sz="1500" dirty="0">
                <a:solidFill>
                  <a:srgbClr val="FFC000"/>
                </a:solidFill>
              </a:rPr>
              <a:t>Idea 5</a:t>
            </a:r>
            <a:r>
              <a:rPr lang="en-US" sz="1500" dirty="0"/>
              <a:t>. Users can take photos before saving the activity, so they have stopped the activity, but they haven't saved it yet. </a:t>
            </a:r>
          </a:p>
        </p:txBody>
      </p:sp>
    </p:spTree>
    <p:extLst>
      <p:ext uri="{BB962C8B-B14F-4D97-AF65-F5344CB8AC3E}">
        <p14:creationId xmlns:p14="http://schemas.microsoft.com/office/powerpoint/2010/main" val="1699773024"/>
      </p:ext>
    </p:extLst>
  </p:cSld>
  <p:clrMapOvr>
    <a:masterClrMapping/>
  </p:clrMapOvr>
  <p:transition spd="slow">
    <p:randomBar dir="vert"/>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otalTime>4447</TotalTime>
  <Words>857</Words>
  <Application>Microsoft Macintosh PowerPoint</Application>
  <PresentationFormat>Widescreen</PresentationFormat>
  <Paragraphs>70</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Trebuchet MS</vt:lpstr>
      <vt:lpstr>Wingdings 3</vt:lpstr>
      <vt:lpstr>Facet</vt:lpstr>
      <vt:lpstr>Strava</vt:lpstr>
      <vt:lpstr>PowerPoint Presentation</vt:lpstr>
      <vt:lpstr>PowerPoint Presentation</vt:lpstr>
      <vt:lpstr>Issues uploading photos ? Hunch</vt:lpstr>
      <vt:lpstr>PowerPoint Presentation</vt:lpstr>
      <vt:lpstr>In depth Interviews</vt:lpstr>
      <vt:lpstr>Affinity mapping and findings</vt:lpstr>
      <vt:lpstr>Recommendations</vt:lpstr>
      <vt:lpstr>Ideation</vt:lpstr>
      <vt:lpstr>PowerPoint Presentation</vt:lpstr>
      <vt:lpstr>Concept design</vt:lpstr>
      <vt:lpstr>Low fidelity – Usability testing &amp; iteration</vt:lpstr>
      <vt:lpstr>High fidelity prototype</vt:lpstr>
      <vt:lpstr>Coming soon the next iteration of high fidelity prototype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Strava</dc:title>
  <dc:creator>sean emami</dc:creator>
  <cp:lastModifiedBy>sean emami</cp:lastModifiedBy>
  <cp:revision>8</cp:revision>
  <dcterms:created xsi:type="dcterms:W3CDTF">2020-08-30T05:11:05Z</dcterms:created>
  <dcterms:modified xsi:type="dcterms:W3CDTF">2020-09-07T07:56:37Z</dcterms:modified>
</cp:coreProperties>
</file>